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5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2120"/>
    <a:srgbClr val="DC1516"/>
    <a:srgbClr val="E62A2D"/>
    <a:srgbClr val="415F9F"/>
    <a:srgbClr val="0176AC"/>
    <a:srgbClr val="F27C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90" autoAdjust="0"/>
    <p:restoredTop sz="94664"/>
  </p:normalViewPr>
  <p:slideViewPr>
    <p:cSldViewPr>
      <p:cViewPr>
        <p:scale>
          <a:sx n="125" d="100"/>
          <a:sy n="125" d="100"/>
        </p:scale>
        <p:origin x="-126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1F1FA452-02E1-4C91-8945-32856554E1A2}" type="datetimeFigureOut">
              <a:rPr lang="en-CA" smtClean="0"/>
              <a:pPr/>
              <a:t>2018/05/17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EF40FA86-FC04-4FBA-B593-99F3145877B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4006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0FA86-FC04-4FBA-B593-99F3145877B3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Chart from Chapter 3 of the Economic Report of the President [of the United States], February 2016.  https://www.govinfo.gov/content/pkg/ERP-2016/pdf/ERP-2016.pdf</a:t>
            </a:r>
          </a:p>
          <a:p>
            <a:endParaRPr lang="en-CA" dirty="0"/>
          </a:p>
          <a:p>
            <a:r>
              <a:rPr lang="en-CA" dirty="0"/>
              <a:t>Initially coined by Stephen </a:t>
            </a:r>
            <a:r>
              <a:rPr lang="en-CA" dirty="0" err="1"/>
              <a:t>Poloz</a:t>
            </a:r>
            <a:r>
              <a:rPr lang="en-CA" dirty="0"/>
              <a:t>, Governor of the Bank of Canada, Carney used the phrase “serial disappointment” to describe the slowing pace of G20 growth http://www.bankofengland.co.uk/publications/Documents/speeches/2016/speech885.pdf</a:t>
            </a:r>
          </a:p>
          <a:p>
            <a:r>
              <a:rPr lang="en-CA" dirty="0"/>
              <a:t>http://www.cnbc.com/2016/02/26/bank-of-englands-mark-carney-says-lack-of-structural-reforms-to-blame-for-weak-growth.html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0FA86-FC04-4FBA-B593-99F3145877B3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OECD 2016 survey: https://www.oecd.org/gender/Gender-Budgeting-in-OECD-countries.pdf The 12 who do have it in this survey have “enshrined the principles of equality”</a:t>
            </a:r>
          </a:p>
          <a:p>
            <a:r>
              <a:rPr lang="en-CA" dirty="0"/>
              <a:t>Non OECD from Janet </a:t>
            </a:r>
            <a:r>
              <a:rPr lang="en-CA" dirty="0" err="1"/>
              <a:t>Stotsky</a:t>
            </a:r>
            <a:r>
              <a:rPr lang="en-CA" dirty="0"/>
              <a:t> IMF presentation at </a:t>
            </a:r>
            <a:r>
              <a:rPr lang="en-CA" dirty="0" err="1"/>
              <a:t>Rotman</a:t>
            </a:r>
            <a:r>
              <a:rPr lang="en-CA" dirty="0"/>
              <a:t> School of Management, Institute for Gender and the Economy, University of Toronto, Workshop on Gender Budgeting April 4, 2017 https://www.dropbox.com/sh/0582di3vn72n9rq/AAACLgbGAJuXkuc-w3LwSelJa?dl=0&amp;preview=janet+stotsky-Presentation+on+gender+budgeting+++for+Toronto+workshop.pdf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0FA86-FC04-4FBA-B593-99F3145877B3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z="1200" dirty="0"/>
              <a:t>Attempts in Canada to measure benefits: Gillespie (1964, 1980); Dodge (1975); </a:t>
            </a:r>
            <a:r>
              <a:rPr lang="en-CA" sz="1200" dirty="0" err="1"/>
              <a:t>Vermaeten</a:t>
            </a:r>
            <a:r>
              <a:rPr lang="en-CA" sz="1200" dirty="0"/>
              <a:t> (1997); CCPA (2009)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0FA86-FC04-4FBA-B593-99F3145877B3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Unpublished</a:t>
            </a:r>
            <a:r>
              <a:rPr lang="en-CA" baseline="0" dirty="0"/>
              <a:t> documents. Available on request.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0FA86-FC04-4FBA-B593-99F3145877B3}" type="slidenum">
              <a:rPr lang="en-CA" smtClean="0"/>
              <a:pPr/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https://www.policyalternatives.ca/publications/reports/canadas-quiet-bargain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0FA86-FC04-4FBA-B593-99F3145877B3}" type="slidenum">
              <a:rPr lang="en-CA" smtClean="0"/>
              <a:pPr/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Source: Canada Revenue</a:t>
            </a:r>
            <a:r>
              <a:rPr lang="en-CA" baseline="0" dirty="0"/>
              <a:t> Agency Tax Statistics </a:t>
            </a:r>
            <a:r>
              <a:rPr lang="en-CA" dirty="0"/>
              <a:t>https://www.canada.ca/en/revenue-agency/programs/about-canada-revenue-agency-cra/income-statistics-gst-hst-statistics/t1-final-statistics.html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0FA86-FC04-4FBA-B593-99F3145877B3}" type="slidenum">
              <a:rPr lang="en-CA" smtClean="0"/>
              <a:pPr/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https://www.policyalternatives.ca/publications/reports/canada%E2%80%99s-commitment-equality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0FA86-FC04-4FBA-B593-99F3145877B3}" type="slidenum">
              <a:rPr lang="en-CA" smtClean="0"/>
              <a:pPr/>
              <a:t>17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BC50-7CCC-45DB-884B-32957D3C568D}" type="datetimeFigureOut">
              <a:rPr lang="en-CA" smtClean="0"/>
              <a:pPr/>
              <a:t>2018/05/17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991E-D29A-4E4C-9A19-14661C26DFB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BC50-7CCC-45DB-884B-32957D3C568D}" type="datetimeFigureOut">
              <a:rPr lang="en-CA" smtClean="0"/>
              <a:pPr/>
              <a:t>2018/05/17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991E-D29A-4E4C-9A19-14661C26DFB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BC50-7CCC-45DB-884B-32957D3C568D}" type="datetimeFigureOut">
              <a:rPr lang="en-CA" smtClean="0"/>
              <a:pPr/>
              <a:t>2018/05/17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991E-D29A-4E4C-9A19-14661C26DFB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BC50-7CCC-45DB-884B-32957D3C568D}" type="datetimeFigureOut">
              <a:rPr lang="en-CA" smtClean="0"/>
              <a:pPr/>
              <a:t>2018/05/17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991E-D29A-4E4C-9A19-14661C26DFB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BC50-7CCC-45DB-884B-32957D3C568D}" type="datetimeFigureOut">
              <a:rPr lang="en-CA" smtClean="0"/>
              <a:pPr/>
              <a:t>2018/05/17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991E-D29A-4E4C-9A19-14661C26DFB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BC50-7CCC-45DB-884B-32957D3C568D}" type="datetimeFigureOut">
              <a:rPr lang="en-CA" smtClean="0"/>
              <a:pPr/>
              <a:t>2018/05/17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991E-D29A-4E4C-9A19-14661C26DFB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BC50-7CCC-45DB-884B-32957D3C568D}" type="datetimeFigureOut">
              <a:rPr lang="en-CA" smtClean="0"/>
              <a:pPr/>
              <a:t>2018/05/17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991E-D29A-4E4C-9A19-14661C26DFB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BC50-7CCC-45DB-884B-32957D3C568D}" type="datetimeFigureOut">
              <a:rPr lang="en-CA" smtClean="0"/>
              <a:pPr/>
              <a:t>2018/05/17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991E-D29A-4E4C-9A19-14661C26DFB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BC50-7CCC-45DB-884B-32957D3C568D}" type="datetimeFigureOut">
              <a:rPr lang="en-CA" smtClean="0"/>
              <a:pPr/>
              <a:t>2018/05/17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991E-D29A-4E4C-9A19-14661C26DFB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BC50-7CCC-45DB-884B-32957D3C568D}" type="datetimeFigureOut">
              <a:rPr lang="en-CA" smtClean="0"/>
              <a:pPr/>
              <a:t>2018/05/17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991E-D29A-4E4C-9A19-14661C26DFB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BC50-7CCC-45DB-884B-32957D3C568D}" type="datetimeFigureOut">
              <a:rPr lang="en-CA" smtClean="0"/>
              <a:pPr/>
              <a:t>2018/05/17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991E-D29A-4E4C-9A19-14661C26DFB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9BC50-7CCC-45DB-884B-32957D3C568D}" type="datetimeFigureOut">
              <a:rPr lang="en-CA" smtClean="0"/>
              <a:pPr/>
              <a:t>2018/05/17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E991E-D29A-4E4C-9A19-14661C26DFB9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2025" y="980728"/>
            <a:ext cx="7772400" cy="1676399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Gender Budgeting 101:</a:t>
            </a:r>
            <a:br>
              <a:rPr lang="en-US" sz="5400" b="1" dirty="0">
                <a:solidFill>
                  <a:srgbClr val="FF0000"/>
                </a:solidFill>
              </a:rPr>
            </a:br>
            <a:r>
              <a:rPr lang="en-US" sz="4000" b="1" dirty="0"/>
              <a:t>Why Greater Equality Pays Off</a:t>
            </a:r>
            <a:br>
              <a:rPr lang="en-US" sz="4000" b="1" dirty="0"/>
            </a:br>
            <a:r>
              <a:rPr lang="en-US" sz="4000" b="1" dirty="0"/>
              <a:t>and Why It’s So Hard to Do</a:t>
            </a:r>
            <a:endParaRPr lang="en-CA" sz="22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751EEED-F333-3B46-8304-88255AACF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5373216"/>
            <a:ext cx="1706615" cy="1000430"/>
          </a:xfrm>
          <a:prstGeom prst="rect">
            <a:avLst/>
          </a:prstGeom>
        </p:spPr>
      </p:pic>
      <p:sp>
        <p:nvSpPr>
          <p:cNvPr id="9" name="Subtitle 6">
            <a:extLst>
              <a:ext uri="{FF2B5EF4-FFF2-40B4-BE49-F238E27FC236}">
                <a16:creationId xmlns:a16="http://schemas.microsoft.com/office/drawing/2014/main" xmlns="" id="{D451F986-7DAB-F747-BDC2-76AA54DB658B}"/>
              </a:ext>
            </a:extLst>
          </p:cNvPr>
          <p:cNvSpPr txBox="1">
            <a:spLocks/>
          </p:cNvSpPr>
          <p:nvPr/>
        </p:nvSpPr>
        <p:spPr>
          <a:xfrm>
            <a:off x="755576" y="3140968"/>
            <a:ext cx="7772400" cy="11239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CA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CA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Armine </a:t>
            </a:r>
            <a:r>
              <a:rPr lang="en-CA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Yalnizyan</a:t>
            </a:r>
          </a:p>
          <a:p>
            <a:r>
              <a:rPr lang="en-CA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Economist and Atkinson Fellow on the Future of Workers</a:t>
            </a:r>
          </a:p>
          <a:p>
            <a:r>
              <a:rPr lang="en-C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1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witter@ArmineYalnizyan</a:t>
            </a:r>
            <a:r>
              <a:rPr lang="en-US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#</a:t>
            </a:r>
            <a:r>
              <a:rPr lang="en-US" sz="1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ParlAmericasGender</a:t>
            </a:r>
            <a:endParaRPr lang="en-US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CA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CA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May 22, 2018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276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sz="3600" b="1" dirty="0">
                <a:solidFill>
                  <a:srgbClr val="FF0000"/>
                </a:solidFill>
              </a:rPr>
              <a:t>How To Do Gender Budgeting? </a:t>
            </a:r>
            <a:br>
              <a:rPr lang="en-CA" sz="3600" b="1" dirty="0">
                <a:solidFill>
                  <a:srgbClr val="FF0000"/>
                </a:solidFill>
              </a:rPr>
            </a:br>
            <a:r>
              <a:rPr lang="en-CA" sz="3600" b="1" dirty="0">
                <a:solidFill>
                  <a:srgbClr val="FF0000"/>
                </a:solidFill>
              </a:rPr>
              <a:t>Ex Post</a:t>
            </a:r>
            <a:endParaRPr lang="en-CA" sz="3500" dirty="0">
              <a:solidFill>
                <a:srgbClr val="EB212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b="1" dirty="0"/>
              <a:t>Course correct </a:t>
            </a:r>
            <a:r>
              <a:rPr lang="en-CA" sz="2400" b="1" dirty="0">
                <a:solidFill>
                  <a:srgbClr val="FF0000"/>
                </a:solidFill>
              </a:rPr>
              <a:t>budgetary resource allocations </a:t>
            </a:r>
            <a:r>
              <a:rPr lang="en-CA" sz="2400" b="1" dirty="0"/>
              <a:t>to achieve </a:t>
            </a:r>
            <a:r>
              <a:rPr lang="en-CA" sz="2400" b="1" dirty="0">
                <a:solidFill>
                  <a:srgbClr val="FF0000"/>
                </a:solidFill>
              </a:rPr>
              <a:t>performance goals</a:t>
            </a:r>
          </a:p>
          <a:p>
            <a:r>
              <a:rPr lang="en-CA" sz="2400" b="1" dirty="0"/>
              <a:t>Review and assess </a:t>
            </a:r>
            <a:r>
              <a:rPr lang="en-CA" sz="2400" b="1" dirty="0">
                <a:solidFill>
                  <a:srgbClr val="FF0000"/>
                </a:solidFill>
              </a:rPr>
              <a:t>incidence of budgetary measures </a:t>
            </a:r>
            <a:r>
              <a:rPr lang="en-CA" sz="2400" b="1" dirty="0"/>
              <a:t>(tax and spend)</a:t>
            </a:r>
          </a:p>
          <a:p>
            <a:r>
              <a:rPr lang="en-CA" sz="2400" b="1" dirty="0"/>
              <a:t>Within Finance, outside of Finance (government/opposition); </a:t>
            </a:r>
            <a:r>
              <a:rPr lang="en-CA" sz="2400" b="1" dirty="0">
                <a:solidFill>
                  <a:srgbClr val="FF0000"/>
                </a:solidFill>
              </a:rPr>
              <a:t>gender audit</a:t>
            </a:r>
          </a:p>
          <a:p>
            <a:r>
              <a:rPr lang="en-CA" sz="2400" b="1" dirty="0"/>
              <a:t>Separate </a:t>
            </a:r>
            <a:r>
              <a:rPr lang="en-CA" sz="2400" b="1" dirty="0">
                <a:solidFill>
                  <a:srgbClr val="FF0000"/>
                </a:solidFill>
              </a:rPr>
              <a:t>gendered analysis</a:t>
            </a:r>
            <a:r>
              <a:rPr lang="en-CA" sz="2400" b="1" dirty="0"/>
              <a:t>/documents or built into budget (</a:t>
            </a:r>
            <a:r>
              <a:rPr lang="en-CA" sz="2400" b="1" dirty="0">
                <a:solidFill>
                  <a:srgbClr val="FF0000"/>
                </a:solidFill>
              </a:rPr>
              <a:t>review outcomes </a:t>
            </a:r>
            <a:r>
              <a:rPr lang="en-CA" sz="2400" b="1" dirty="0"/>
              <a:t>from previous budgets; progress on targets/timelines)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6766" y="1295400"/>
            <a:ext cx="9144000" cy="0"/>
          </a:xfrm>
          <a:prstGeom prst="line">
            <a:avLst/>
          </a:prstGeom>
          <a:ln w="25400" cmpd="sng">
            <a:solidFill>
              <a:srgbClr val="EB2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S:\COMMS\Logo\Swirl\Swir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17" y="1066800"/>
            <a:ext cx="57476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0" y="6477000"/>
            <a:ext cx="7010400" cy="9525"/>
          </a:xfrm>
          <a:prstGeom prst="line">
            <a:avLst/>
          </a:prstGeom>
          <a:ln w="25400" cmpd="sng">
            <a:solidFill>
              <a:srgbClr val="EB2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6"/>
          <p:cNvSpPr txBox="1">
            <a:spLocks/>
          </p:cNvSpPr>
          <p:nvPr/>
        </p:nvSpPr>
        <p:spPr>
          <a:xfrm>
            <a:off x="7038975" y="6210300"/>
            <a:ext cx="2114550" cy="5334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rgbClr val="EB2120"/>
                </a:solidFill>
                <a:latin typeface="Arial" pitchFamily="34" charset="0"/>
                <a:cs typeface="Arial" pitchFamily="34" charset="0"/>
              </a:rPr>
              <a:t>#</a:t>
            </a:r>
            <a:r>
              <a:rPr lang="en-US" sz="1400" b="1" dirty="0" err="1">
                <a:solidFill>
                  <a:srgbClr val="EB2120"/>
                </a:solidFill>
                <a:latin typeface="Arial" pitchFamily="34" charset="0"/>
                <a:cs typeface="Arial" pitchFamily="34" charset="0"/>
              </a:rPr>
              <a:t>ParlAmericasGender</a:t>
            </a:r>
            <a:endParaRPr lang="en-US" sz="1400" b="1" dirty="0">
              <a:solidFill>
                <a:srgbClr val="EB212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876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sz="3600" b="1" dirty="0">
                <a:solidFill>
                  <a:srgbClr val="FF0000"/>
                </a:solidFill>
              </a:rPr>
              <a:t>How To Talk About Budgets </a:t>
            </a:r>
            <a:br>
              <a:rPr lang="en-CA" sz="3600" b="1" dirty="0">
                <a:solidFill>
                  <a:srgbClr val="FF0000"/>
                </a:solidFill>
              </a:rPr>
            </a:br>
            <a:r>
              <a:rPr lang="en-CA" sz="3600" b="1" dirty="0">
                <a:solidFill>
                  <a:srgbClr val="FF0000"/>
                </a:solidFill>
              </a:rPr>
              <a:t>Costs </a:t>
            </a:r>
            <a:r>
              <a:rPr lang="en-CA" sz="3600" b="1" dirty="0" err="1">
                <a:solidFill>
                  <a:srgbClr val="FF0000"/>
                </a:solidFill>
              </a:rPr>
              <a:t>vs</a:t>
            </a:r>
            <a:r>
              <a:rPr lang="en-CA" sz="3600" b="1" dirty="0">
                <a:solidFill>
                  <a:srgbClr val="FF0000"/>
                </a:solidFill>
              </a:rPr>
              <a:t> Benefits of Federal Spending</a:t>
            </a:r>
            <a:endParaRPr lang="en-CA" sz="3500" dirty="0">
              <a:solidFill>
                <a:srgbClr val="EB212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CA" sz="2800" b="1" dirty="0">
                <a:solidFill>
                  <a:srgbClr val="FF0000"/>
                </a:solidFill>
              </a:rPr>
              <a:t>Women use *and* provide more public services</a:t>
            </a:r>
          </a:p>
          <a:p>
            <a:pPr algn="ctr">
              <a:buNone/>
            </a:pPr>
            <a:r>
              <a:rPr lang="en-CA" sz="2800" b="1" dirty="0"/>
              <a:t> BUT</a:t>
            </a:r>
          </a:p>
          <a:p>
            <a:r>
              <a:rPr lang="en-CA" sz="2400" b="1" dirty="0"/>
              <a:t>It’s easier to calculate costs of spending than benefits</a:t>
            </a:r>
          </a:p>
          <a:p>
            <a:r>
              <a:rPr lang="en-CA" sz="2400" b="1" dirty="0"/>
              <a:t>Focus on taxes/tax cuts is about who pays (“winners and losers”) disconnected from what is being paid for </a:t>
            </a:r>
          </a:p>
          <a:p>
            <a:r>
              <a:rPr lang="en-CA" sz="2400" b="1" dirty="0"/>
              <a:t>It’s harder to measure both benefits of services provision and impacts of service loss (what is relevant time frame; distribution of impacts by age, gender, incomes; direct/indirect benefits)</a:t>
            </a:r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766" y="1295400"/>
            <a:ext cx="9144000" cy="0"/>
          </a:xfrm>
          <a:prstGeom prst="line">
            <a:avLst/>
          </a:prstGeom>
          <a:ln w="25400" cmpd="sng">
            <a:solidFill>
              <a:srgbClr val="EB2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S:\COMMS\Logo\Swirl\Swir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17" y="1066800"/>
            <a:ext cx="57476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0" y="6477000"/>
            <a:ext cx="7010400" cy="9525"/>
          </a:xfrm>
          <a:prstGeom prst="line">
            <a:avLst/>
          </a:prstGeom>
          <a:ln w="25400" cmpd="sng">
            <a:solidFill>
              <a:srgbClr val="EB2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6"/>
          <p:cNvSpPr txBox="1">
            <a:spLocks/>
          </p:cNvSpPr>
          <p:nvPr/>
        </p:nvSpPr>
        <p:spPr>
          <a:xfrm>
            <a:off x="7038975" y="6210300"/>
            <a:ext cx="2114550" cy="5334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rgbClr val="EB2120"/>
                </a:solidFill>
                <a:latin typeface="Arial" pitchFamily="34" charset="0"/>
                <a:cs typeface="Arial" pitchFamily="34" charset="0"/>
              </a:rPr>
              <a:t>#</a:t>
            </a:r>
            <a:r>
              <a:rPr lang="en-US" sz="1400" b="1" dirty="0" err="1">
                <a:solidFill>
                  <a:srgbClr val="EB2120"/>
                </a:solidFill>
                <a:latin typeface="Arial" pitchFamily="34" charset="0"/>
                <a:cs typeface="Arial" pitchFamily="34" charset="0"/>
              </a:rPr>
              <a:t>ParlAmericasGender</a:t>
            </a:r>
            <a:endParaRPr lang="en-US" sz="1400" b="1" dirty="0">
              <a:solidFill>
                <a:srgbClr val="EB212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876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sz="4000" b="1" dirty="0">
                <a:solidFill>
                  <a:srgbClr val="FF0000"/>
                </a:solidFill>
              </a:rPr>
              <a:t>Who Benefits From Spending? More Low Income Households (Women)</a:t>
            </a:r>
            <a:endParaRPr lang="en-CA" sz="3500" dirty="0">
              <a:solidFill>
                <a:srgbClr val="EB212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8043890" cy="750879"/>
          </a:xfrm>
        </p:spPr>
        <p:txBody>
          <a:bodyPr>
            <a:noAutofit/>
          </a:bodyPr>
          <a:lstStyle/>
          <a:p>
            <a:pPr algn="ctr"/>
            <a:r>
              <a:rPr lang="en-CA" dirty="0" err="1"/>
              <a:t>Vermaeten</a:t>
            </a:r>
            <a:r>
              <a:rPr lang="en-CA" dirty="0"/>
              <a:t>: Fed spending on housing in 1994 was highly redistributive, measured by $ or by % of income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6766" y="1295400"/>
            <a:ext cx="9144000" cy="0"/>
          </a:xfrm>
          <a:prstGeom prst="line">
            <a:avLst/>
          </a:prstGeom>
          <a:ln w="25400" cmpd="sng">
            <a:solidFill>
              <a:srgbClr val="EB2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S:\COMMS\Logo\Swirl\Swir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17" y="1066800"/>
            <a:ext cx="57476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0" y="6477000"/>
            <a:ext cx="7010400" cy="9525"/>
          </a:xfrm>
          <a:prstGeom prst="line">
            <a:avLst/>
          </a:prstGeom>
          <a:ln w="25400" cmpd="sng">
            <a:solidFill>
              <a:srgbClr val="EB2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6"/>
          <p:cNvSpPr txBox="1">
            <a:spLocks/>
          </p:cNvSpPr>
          <p:nvPr/>
        </p:nvSpPr>
        <p:spPr>
          <a:xfrm>
            <a:off x="7038975" y="6210300"/>
            <a:ext cx="2114550" cy="5334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rgbClr val="EB2120"/>
                </a:solidFill>
                <a:latin typeface="Arial" pitchFamily="34" charset="0"/>
                <a:cs typeface="Arial" pitchFamily="34" charset="0"/>
              </a:rPr>
              <a:t>#</a:t>
            </a:r>
            <a:r>
              <a:rPr lang="en-US" sz="1400" b="1" dirty="0" err="1">
                <a:solidFill>
                  <a:srgbClr val="EB2120"/>
                </a:solidFill>
                <a:latin typeface="Arial" pitchFamily="34" charset="0"/>
                <a:cs typeface="Arial" pitchFamily="34" charset="0"/>
              </a:rPr>
              <a:t>ParlAmericasGender</a:t>
            </a:r>
            <a:endParaRPr lang="en-US" sz="1400" b="1" dirty="0">
              <a:solidFill>
                <a:srgbClr val="EB212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8" descr="Housing Vermaeten av dollar and percent income by decile 1994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200" y="2357430"/>
            <a:ext cx="8115300" cy="400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8876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Autofit/>
          </a:bodyPr>
          <a:lstStyle/>
          <a:p>
            <a:r>
              <a:rPr lang="en-CA" sz="3600" b="1" dirty="0">
                <a:solidFill>
                  <a:srgbClr val="FF0000"/>
                </a:solidFill>
              </a:rPr>
              <a:t>Who Benefits From Spending? More Low Income Households (Women)</a:t>
            </a:r>
            <a:endParaRPr lang="en-CA" sz="3600" b="1" dirty="0">
              <a:solidFill>
                <a:srgbClr val="EB212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500034" y="1643050"/>
            <a:ext cx="8186766" cy="639762"/>
          </a:xfrm>
        </p:spPr>
        <p:txBody>
          <a:bodyPr>
            <a:noAutofit/>
          </a:bodyPr>
          <a:lstStyle/>
          <a:p>
            <a:pPr algn="ctr"/>
            <a:r>
              <a:rPr lang="en-CA"/>
              <a:t>CCPA: Government services in 2006 were worth over two times as much as the incomes of the poorest Canadian households</a:t>
            </a:r>
            <a:endParaRPr lang="en-CA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6766" y="1295400"/>
            <a:ext cx="9144000" cy="0"/>
          </a:xfrm>
          <a:prstGeom prst="line">
            <a:avLst/>
          </a:prstGeom>
          <a:ln w="25400" cmpd="sng">
            <a:solidFill>
              <a:srgbClr val="EB2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S:\COMMS\Logo\Swirl\Swir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17" y="1066800"/>
            <a:ext cx="57476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0" y="6477000"/>
            <a:ext cx="7010400" cy="9525"/>
          </a:xfrm>
          <a:prstGeom prst="line">
            <a:avLst/>
          </a:prstGeom>
          <a:ln w="25400" cmpd="sng">
            <a:solidFill>
              <a:srgbClr val="EB2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6"/>
          <p:cNvSpPr txBox="1">
            <a:spLocks/>
          </p:cNvSpPr>
          <p:nvPr/>
        </p:nvSpPr>
        <p:spPr>
          <a:xfrm>
            <a:off x="7038975" y="6210300"/>
            <a:ext cx="2114550" cy="5334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rgbClr val="EB2120"/>
                </a:solidFill>
                <a:latin typeface="Arial" pitchFamily="34" charset="0"/>
                <a:cs typeface="Arial" pitchFamily="34" charset="0"/>
              </a:rPr>
              <a:t>#</a:t>
            </a:r>
            <a:r>
              <a:rPr lang="en-US" sz="1400" b="1" dirty="0" err="1">
                <a:solidFill>
                  <a:srgbClr val="EB2120"/>
                </a:solidFill>
                <a:latin typeface="Arial" pitchFamily="34" charset="0"/>
                <a:cs typeface="Arial" pitchFamily="34" charset="0"/>
              </a:rPr>
              <a:t>ParlAmericasGender</a:t>
            </a:r>
            <a:endParaRPr lang="en-US" sz="1400" b="1" dirty="0">
              <a:solidFill>
                <a:srgbClr val="EB212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6" descr="QuietBargainCover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57159" y="2571744"/>
            <a:ext cx="2453234" cy="34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Content Placeholder 14" descr="QuietBargain Chart.jpg"/>
          <p:cNvPicPr>
            <a:picLocks noGrp="1" noChangeAspect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2857488" y="2285992"/>
            <a:ext cx="6045213" cy="4000528"/>
          </a:xfrm>
        </p:spPr>
      </p:pic>
    </p:spTree>
    <p:extLst>
      <p:ext uri="{BB962C8B-B14F-4D97-AF65-F5344CB8AC3E}">
        <p14:creationId xmlns:p14="http://schemas.microsoft.com/office/powerpoint/2010/main" val="1278876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Autofit/>
          </a:bodyPr>
          <a:lstStyle/>
          <a:p>
            <a:r>
              <a:rPr lang="en-CA" sz="3600" b="1" dirty="0">
                <a:solidFill>
                  <a:srgbClr val="FF0000"/>
                </a:solidFill>
              </a:rPr>
              <a:t>Who Benefits From Tax Cuts? </a:t>
            </a:r>
            <a:br>
              <a:rPr lang="en-CA" sz="3600" b="1" dirty="0">
                <a:solidFill>
                  <a:srgbClr val="FF0000"/>
                </a:solidFill>
              </a:rPr>
            </a:br>
            <a:r>
              <a:rPr lang="en-CA" sz="3600" b="1" dirty="0">
                <a:solidFill>
                  <a:srgbClr val="FF0000"/>
                </a:solidFill>
              </a:rPr>
              <a:t>More High Income Individuals (Men) </a:t>
            </a:r>
            <a:endParaRPr lang="en-CA" sz="3600" dirty="0">
              <a:solidFill>
                <a:srgbClr val="EB212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0" y="1428736"/>
            <a:ext cx="9144000" cy="639762"/>
          </a:xfrm>
        </p:spPr>
        <p:txBody>
          <a:bodyPr>
            <a:noAutofit/>
          </a:bodyPr>
          <a:lstStyle/>
          <a:p>
            <a:pPr algn="ctr"/>
            <a:r>
              <a:rPr lang="en-CA" sz="2700" dirty="0"/>
              <a:t>Policy priority in past 25 years: “More Money In Your Pockets”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Do Tax Cuts Reach? </a:t>
            </a:r>
          </a:p>
          <a:p>
            <a:r>
              <a:rPr lang="en-CA" b="1" dirty="0"/>
              <a:t>As of 2017 final tax statistics (2015 incomes)</a:t>
            </a:r>
          </a:p>
          <a:p>
            <a:pPr lvl="1"/>
            <a:r>
              <a:rPr lang="en-CA" sz="3200" b="1" dirty="0">
                <a:solidFill>
                  <a:srgbClr val="FF0000"/>
                </a:solidFill>
              </a:rPr>
              <a:t>27.0% </a:t>
            </a:r>
            <a:r>
              <a:rPr lang="en-CA" b="1" dirty="0">
                <a:solidFill>
                  <a:srgbClr val="FF0000"/>
                </a:solidFill>
              </a:rPr>
              <a:t>of men </a:t>
            </a:r>
            <a:r>
              <a:rPr lang="en-CA" b="1" dirty="0"/>
              <a:t>did not have taxable income</a:t>
            </a:r>
          </a:p>
          <a:p>
            <a:pPr lvl="1"/>
            <a:r>
              <a:rPr lang="en-CA" sz="3200" b="1" dirty="0">
                <a:solidFill>
                  <a:srgbClr val="FF0000"/>
                </a:solidFill>
              </a:rPr>
              <a:t>37.4%</a:t>
            </a:r>
            <a:r>
              <a:rPr lang="en-CA" b="1" dirty="0">
                <a:solidFill>
                  <a:srgbClr val="FF0000"/>
                </a:solidFill>
              </a:rPr>
              <a:t> of women </a:t>
            </a:r>
            <a:r>
              <a:rPr lang="en-CA" b="1" dirty="0"/>
              <a:t>did not have taxable income</a:t>
            </a:r>
          </a:p>
          <a:p>
            <a:r>
              <a:rPr lang="en-CA" b="1" dirty="0"/>
              <a:t>Since 2008, data on income class plus gender no longer published</a:t>
            </a:r>
          </a:p>
          <a:p>
            <a:pPr>
              <a:buNone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Do Services Reach? </a:t>
            </a:r>
          </a:p>
          <a:p>
            <a:r>
              <a:rPr lang="en-CA" sz="2800" dirty="0"/>
              <a:t>From </a:t>
            </a:r>
            <a:r>
              <a:rPr lang="en-CA" sz="2800" b="1" dirty="0">
                <a:solidFill>
                  <a:srgbClr val="FF0000"/>
                </a:solidFill>
              </a:rPr>
              <a:t>what we know</a:t>
            </a:r>
            <a:r>
              <a:rPr lang="en-CA" sz="2800" dirty="0"/>
              <a:t> by age, gender and income, typically </a:t>
            </a:r>
            <a:r>
              <a:rPr lang="en-CA" sz="2800" b="1" dirty="0">
                <a:solidFill>
                  <a:srgbClr val="FF0000"/>
                </a:solidFill>
              </a:rPr>
              <a:t>women are more reliant on public services</a:t>
            </a:r>
          </a:p>
          <a:p>
            <a:r>
              <a:rPr lang="en-CA" sz="2800" dirty="0"/>
              <a:t>Long-form </a:t>
            </a:r>
            <a:r>
              <a:rPr lang="en-CA" sz="2800" b="1" dirty="0"/>
              <a:t>Census</a:t>
            </a:r>
            <a:r>
              <a:rPr lang="en-CA" sz="2800" dirty="0"/>
              <a:t> is one source of data</a:t>
            </a:r>
          </a:p>
          <a:p>
            <a:r>
              <a:rPr lang="en-CA" sz="2800" b="1" dirty="0"/>
              <a:t>Administrative data </a:t>
            </a:r>
            <a:r>
              <a:rPr lang="en-CA" sz="2800" dirty="0"/>
              <a:t>(ex. health care, education, social housing)</a:t>
            </a:r>
          </a:p>
          <a:p>
            <a:r>
              <a:rPr lang="en-CA" sz="2800" dirty="0"/>
              <a:t>Only Census provides </a:t>
            </a:r>
            <a:r>
              <a:rPr lang="en-CA" sz="2800" b="1" dirty="0"/>
              <a:t>race, immigration status</a:t>
            </a:r>
            <a:r>
              <a:rPr lang="en-CA" sz="2800" dirty="0"/>
              <a:t> data</a:t>
            </a:r>
          </a:p>
          <a:p>
            <a:pPr>
              <a:buNone/>
            </a:pPr>
            <a:endParaRPr lang="en-CA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6766" y="1295400"/>
            <a:ext cx="9144000" cy="0"/>
          </a:xfrm>
          <a:prstGeom prst="line">
            <a:avLst/>
          </a:prstGeom>
          <a:ln w="25400" cmpd="sng">
            <a:solidFill>
              <a:srgbClr val="EB2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S:\COMMS\Logo\Swirl\Swir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17" y="1066800"/>
            <a:ext cx="57476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0" y="6477000"/>
            <a:ext cx="7010400" cy="9525"/>
          </a:xfrm>
          <a:prstGeom prst="line">
            <a:avLst/>
          </a:prstGeom>
          <a:ln w="25400" cmpd="sng">
            <a:solidFill>
              <a:srgbClr val="EB2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6"/>
          <p:cNvSpPr txBox="1">
            <a:spLocks/>
          </p:cNvSpPr>
          <p:nvPr/>
        </p:nvSpPr>
        <p:spPr>
          <a:xfrm>
            <a:off x="7038975" y="6210300"/>
            <a:ext cx="2114550" cy="5334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rgbClr val="EB2120"/>
                </a:solidFill>
                <a:latin typeface="Arial" pitchFamily="34" charset="0"/>
                <a:cs typeface="Arial" pitchFamily="34" charset="0"/>
              </a:rPr>
              <a:t>#</a:t>
            </a:r>
            <a:r>
              <a:rPr lang="en-US" sz="1400" b="1" dirty="0" err="1">
                <a:solidFill>
                  <a:srgbClr val="EB2120"/>
                </a:solidFill>
                <a:latin typeface="Arial" pitchFamily="34" charset="0"/>
                <a:cs typeface="Arial" pitchFamily="34" charset="0"/>
              </a:rPr>
              <a:t>ParlAmericasGender</a:t>
            </a:r>
            <a:endParaRPr lang="en-US" sz="1400" b="1" dirty="0">
              <a:solidFill>
                <a:srgbClr val="EB212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876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sz="3600" b="1" dirty="0">
                <a:solidFill>
                  <a:srgbClr val="FF0000"/>
                </a:solidFill>
              </a:rPr>
              <a:t>GRB offers a radically different approach </a:t>
            </a:r>
            <a:br>
              <a:rPr lang="en-CA" sz="3600" b="1" dirty="0">
                <a:solidFill>
                  <a:srgbClr val="FF0000"/>
                </a:solidFill>
              </a:rPr>
            </a:br>
            <a:r>
              <a:rPr lang="en-CA" sz="3600" b="1" dirty="0">
                <a:solidFill>
                  <a:srgbClr val="FF0000"/>
                </a:solidFill>
              </a:rPr>
              <a:t>to budgeting </a:t>
            </a:r>
            <a:endParaRPr lang="en-CA" sz="3500" dirty="0">
              <a:solidFill>
                <a:srgbClr val="EB212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>
                <a:solidFill>
                  <a:srgbClr val="FF0000"/>
                </a:solidFill>
              </a:rPr>
              <a:t>Current Focus: on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CA" sz="2400" b="1" dirty="0"/>
              <a:t>Focus on budget balance/deficits</a:t>
            </a:r>
          </a:p>
          <a:p>
            <a:r>
              <a:rPr lang="en-CA" sz="2400" b="1" dirty="0"/>
              <a:t>ACCOUNTING FRAMEWORK</a:t>
            </a:r>
          </a:p>
          <a:p>
            <a:r>
              <a:rPr lang="en-CA" sz="2400" b="1" dirty="0"/>
              <a:t>Irony: measures that “save” money end up costing more (health care, prisons, police, justice)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>
                <a:solidFill>
                  <a:srgbClr val="FF0000"/>
                </a:solidFill>
              </a:rPr>
              <a:t>GRB Focus: on benefits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CA" b="1" dirty="0"/>
              <a:t>Focus on improving benchmarks associated with greater well-being </a:t>
            </a:r>
          </a:p>
          <a:p>
            <a:r>
              <a:rPr lang="en-CA" b="1" dirty="0"/>
              <a:t>HEALTH/</a:t>
            </a:r>
            <a:r>
              <a:rPr lang="en-CA" b="1" dirty="0" err="1"/>
              <a:t>QoL</a:t>
            </a:r>
            <a:r>
              <a:rPr lang="en-CA" b="1" dirty="0"/>
              <a:t> FRAMEWORK</a:t>
            </a:r>
          </a:p>
          <a:p>
            <a:r>
              <a:rPr lang="en-CA" b="1" dirty="0"/>
              <a:t>Irony: measures that require more “spending” can end up saving more (less health care, jobless benefits, prisons, etc.) </a:t>
            </a:r>
          </a:p>
          <a:p>
            <a:endParaRPr lang="en-CA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6766" y="1295400"/>
            <a:ext cx="9144000" cy="0"/>
          </a:xfrm>
          <a:prstGeom prst="line">
            <a:avLst/>
          </a:prstGeom>
          <a:ln w="25400" cmpd="sng">
            <a:solidFill>
              <a:srgbClr val="EB2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S:\COMMS\Logo\Swirl\Swir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17" y="1066800"/>
            <a:ext cx="57476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0" y="6477000"/>
            <a:ext cx="7010400" cy="9525"/>
          </a:xfrm>
          <a:prstGeom prst="line">
            <a:avLst/>
          </a:prstGeom>
          <a:ln w="25400" cmpd="sng">
            <a:solidFill>
              <a:srgbClr val="EB2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6"/>
          <p:cNvSpPr txBox="1">
            <a:spLocks/>
          </p:cNvSpPr>
          <p:nvPr/>
        </p:nvSpPr>
        <p:spPr>
          <a:xfrm>
            <a:off x="7038975" y="6210300"/>
            <a:ext cx="2114550" cy="5334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rgbClr val="EB2120"/>
                </a:solidFill>
                <a:latin typeface="Arial" pitchFamily="34" charset="0"/>
                <a:cs typeface="Arial" pitchFamily="34" charset="0"/>
              </a:rPr>
              <a:t>#</a:t>
            </a:r>
            <a:r>
              <a:rPr lang="en-US" sz="1400" b="1" dirty="0" err="1">
                <a:solidFill>
                  <a:srgbClr val="EB2120"/>
                </a:solidFill>
                <a:latin typeface="Arial" pitchFamily="34" charset="0"/>
                <a:cs typeface="Arial" pitchFamily="34" charset="0"/>
              </a:rPr>
              <a:t>ParlAmericasGender</a:t>
            </a:r>
            <a:endParaRPr lang="en-US" sz="1400" b="1" dirty="0">
              <a:solidFill>
                <a:srgbClr val="EB21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14612" y="5857892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rgbClr val="FF0000"/>
                </a:solidFill>
              </a:rPr>
              <a:t>You reap what you sow</a:t>
            </a:r>
          </a:p>
        </p:txBody>
      </p:sp>
    </p:spTree>
    <p:extLst>
      <p:ext uri="{BB962C8B-B14F-4D97-AF65-F5344CB8AC3E}">
        <p14:creationId xmlns:p14="http://schemas.microsoft.com/office/powerpoint/2010/main" val="1278876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sz="3600" b="1" dirty="0">
                <a:solidFill>
                  <a:srgbClr val="FF0000"/>
                </a:solidFill>
              </a:rPr>
              <a:t>GRB offers transformative </a:t>
            </a:r>
            <a:br>
              <a:rPr lang="en-CA" sz="3600" b="1" dirty="0">
                <a:solidFill>
                  <a:srgbClr val="FF0000"/>
                </a:solidFill>
              </a:rPr>
            </a:br>
            <a:r>
              <a:rPr lang="en-CA" sz="3600" b="1" dirty="0">
                <a:solidFill>
                  <a:srgbClr val="FF0000"/>
                </a:solidFill>
              </a:rPr>
              <a:t>outcomes from budgeting </a:t>
            </a:r>
            <a:endParaRPr lang="en-CA" sz="3500" dirty="0">
              <a:solidFill>
                <a:srgbClr val="EB212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b="1" dirty="0"/>
              <a:t>System-based, not departmental</a:t>
            </a:r>
          </a:p>
          <a:p>
            <a:r>
              <a:rPr lang="en-CA" sz="2400" b="1" dirty="0"/>
              <a:t>Outcome-oriented, not spending. The focus is on monitoring performance to achieve targets </a:t>
            </a:r>
          </a:p>
          <a:p>
            <a:r>
              <a:rPr lang="en-CA" sz="2400" b="1" dirty="0"/>
              <a:t>Links costs to benefits</a:t>
            </a:r>
          </a:p>
          <a:p>
            <a:r>
              <a:rPr lang="en-CA" sz="2400" b="1" dirty="0"/>
              <a:t>Like population health interventions: improves system “health” by reducing inequities </a:t>
            </a:r>
          </a:p>
          <a:p>
            <a:r>
              <a:rPr lang="en-CA" sz="2400" b="1" dirty="0"/>
              <a:t>Like population health research: we’re in the early stages of learning how to improve measures of benefits/outcomes (fiscal year? 5 years? Lifecycle?)</a:t>
            </a:r>
          </a:p>
          <a:p>
            <a:pPr>
              <a:buNone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766" y="1295400"/>
            <a:ext cx="9144000" cy="0"/>
          </a:xfrm>
          <a:prstGeom prst="line">
            <a:avLst/>
          </a:prstGeom>
          <a:ln w="25400" cmpd="sng">
            <a:solidFill>
              <a:srgbClr val="EB2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S:\COMMS\Logo\Swirl\Swir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17" y="1066800"/>
            <a:ext cx="57476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0" y="6477000"/>
            <a:ext cx="7010400" cy="9525"/>
          </a:xfrm>
          <a:prstGeom prst="line">
            <a:avLst/>
          </a:prstGeom>
          <a:ln w="25400" cmpd="sng">
            <a:solidFill>
              <a:srgbClr val="EB2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6"/>
          <p:cNvSpPr txBox="1">
            <a:spLocks/>
          </p:cNvSpPr>
          <p:nvPr/>
        </p:nvSpPr>
        <p:spPr>
          <a:xfrm>
            <a:off x="7038975" y="6210300"/>
            <a:ext cx="2114550" cy="5334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rgbClr val="EB2120"/>
                </a:solidFill>
                <a:latin typeface="Arial" pitchFamily="34" charset="0"/>
                <a:cs typeface="Arial" pitchFamily="34" charset="0"/>
              </a:rPr>
              <a:t>#</a:t>
            </a:r>
            <a:r>
              <a:rPr lang="en-US" sz="1400" b="1" dirty="0" err="1">
                <a:solidFill>
                  <a:srgbClr val="EB2120"/>
                </a:solidFill>
                <a:latin typeface="Arial" pitchFamily="34" charset="0"/>
                <a:cs typeface="Arial" pitchFamily="34" charset="0"/>
              </a:rPr>
              <a:t>ParlAmericasGender</a:t>
            </a:r>
            <a:endParaRPr lang="en-US" sz="1400" b="1" dirty="0">
              <a:solidFill>
                <a:srgbClr val="EB212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876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en-CA" sz="3600" b="1" dirty="0">
                <a:solidFill>
                  <a:srgbClr val="FF0000"/>
                </a:solidFill>
              </a:rPr>
              <a:t>What Do You Need To Do GRB? </a:t>
            </a:r>
            <a:endParaRPr lang="en-CA" sz="3500" dirty="0">
              <a:solidFill>
                <a:srgbClr val="EB212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b="1" dirty="0"/>
              <a:t>Ability to track past program spending</a:t>
            </a:r>
          </a:p>
          <a:p>
            <a:pPr lvl="1"/>
            <a:r>
              <a:rPr lang="en-CA" b="1" dirty="0"/>
              <a:t>Public Accounts, Tax Expenditures</a:t>
            </a:r>
          </a:p>
          <a:p>
            <a:r>
              <a:rPr lang="en-CA" b="1" dirty="0"/>
              <a:t>Ability to model costs/benefits of future proposals</a:t>
            </a:r>
          </a:p>
          <a:p>
            <a:r>
              <a:rPr lang="en-CA" b="1" dirty="0"/>
              <a:t>Access to Data</a:t>
            </a:r>
          </a:p>
          <a:p>
            <a:r>
              <a:rPr lang="en-CA" b="1" dirty="0"/>
              <a:t>Interest of government/opposition</a:t>
            </a:r>
          </a:p>
          <a:p>
            <a:r>
              <a:rPr lang="en-CA" b="1" dirty="0"/>
              <a:t>Resources: no $, no strategy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6766" y="1295400"/>
            <a:ext cx="9144000" cy="0"/>
          </a:xfrm>
          <a:prstGeom prst="line">
            <a:avLst/>
          </a:prstGeom>
          <a:ln w="25400" cmpd="sng">
            <a:solidFill>
              <a:srgbClr val="EB2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S:\COMMS\Logo\Swirl\Swir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17" y="1066800"/>
            <a:ext cx="57476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0" y="6477000"/>
            <a:ext cx="7010400" cy="9525"/>
          </a:xfrm>
          <a:prstGeom prst="line">
            <a:avLst/>
          </a:prstGeom>
          <a:ln w="25400" cmpd="sng">
            <a:solidFill>
              <a:srgbClr val="EB2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6"/>
          <p:cNvSpPr txBox="1">
            <a:spLocks/>
          </p:cNvSpPr>
          <p:nvPr/>
        </p:nvSpPr>
        <p:spPr>
          <a:xfrm>
            <a:off x="7038975" y="6210300"/>
            <a:ext cx="2114550" cy="5334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rgbClr val="EB2120"/>
                </a:solidFill>
                <a:latin typeface="Arial" pitchFamily="34" charset="0"/>
                <a:cs typeface="Arial" pitchFamily="34" charset="0"/>
              </a:rPr>
              <a:t>#</a:t>
            </a:r>
            <a:r>
              <a:rPr lang="en-US" sz="1400" b="1" dirty="0" err="1">
                <a:solidFill>
                  <a:srgbClr val="EB2120"/>
                </a:solidFill>
                <a:latin typeface="Arial" pitchFamily="34" charset="0"/>
                <a:cs typeface="Arial" pitchFamily="34" charset="0"/>
              </a:rPr>
              <a:t>ParlAmericasGender</a:t>
            </a:r>
            <a:endParaRPr lang="en-US" sz="1400" b="1" dirty="0">
              <a:solidFill>
                <a:srgbClr val="EB212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Content Placeholder 7" descr="FAFIA GenderEqualityCover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721115" y="1600200"/>
            <a:ext cx="3892769" cy="4525963"/>
          </a:xfrm>
        </p:spPr>
      </p:pic>
    </p:spTree>
    <p:extLst>
      <p:ext uri="{BB962C8B-B14F-4D97-AF65-F5344CB8AC3E}">
        <p14:creationId xmlns:p14="http://schemas.microsoft.com/office/powerpoint/2010/main" val="1278876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004910"/>
          </a:xfrm>
        </p:spPr>
        <p:txBody>
          <a:bodyPr>
            <a:normAutofit fontScale="90000"/>
          </a:bodyPr>
          <a:lstStyle/>
          <a:p>
            <a:r>
              <a:rPr lang="en-CA" sz="3600" b="1" dirty="0">
                <a:solidFill>
                  <a:srgbClr val="FF0000"/>
                </a:solidFill>
              </a:rPr>
              <a:t>How Much $ Buys Change?  Size Matters, but...</a:t>
            </a:r>
            <a:br>
              <a:rPr lang="en-CA" sz="3600" b="1" dirty="0">
                <a:solidFill>
                  <a:srgbClr val="FF0000"/>
                </a:solidFill>
              </a:rPr>
            </a:br>
            <a:r>
              <a:rPr lang="en-CA" sz="3600" b="1" dirty="0">
                <a:solidFill>
                  <a:srgbClr val="FF0000"/>
                </a:solidFill>
              </a:rPr>
              <a:t>“It’s not how big it is; it’s how you use it”</a:t>
            </a:r>
            <a:br>
              <a:rPr lang="en-CA" sz="3600" b="1" dirty="0">
                <a:solidFill>
                  <a:srgbClr val="FF0000"/>
                </a:solidFill>
              </a:rPr>
            </a:br>
            <a:endParaRPr lang="en-CA" sz="3500" dirty="0">
              <a:solidFill>
                <a:srgbClr val="EB212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766" y="1295400"/>
            <a:ext cx="9144000" cy="0"/>
          </a:xfrm>
          <a:prstGeom prst="line">
            <a:avLst/>
          </a:prstGeom>
          <a:ln w="25400" cmpd="sng">
            <a:solidFill>
              <a:srgbClr val="EB2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S:\COMMS\Logo\Swirl\Swir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17" y="1066800"/>
            <a:ext cx="57476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0" y="6477000"/>
            <a:ext cx="7010400" cy="9525"/>
          </a:xfrm>
          <a:prstGeom prst="line">
            <a:avLst/>
          </a:prstGeom>
          <a:ln w="25400" cmpd="sng">
            <a:solidFill>
              <a:srgbClr val="EB2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6"/>
          <p:cNvSpPr txBox="1">
            <a:spLocks/>
          </p:cNvSpPr>
          <p:nvPr/>
        </p:nvSpPr>
        <p:spPr>
          <a:xfrm>
            <a:off x="7038975" y="6210300"/>
            <a:ext cx="2114550" cy="5334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rgbClr val="EB2120"/>
                </a:solidFill>
                <a:latin typeface="Arial" pitchFamily="34" charset="0"/>
                <a:cs typeface="Arial" pitchFamily="34" charset="0"/>
              </a:rPr>
              <a:t>#</a:t>
            </a:r>
            <a:r>
              <a:rPr lang="en-US" sz="1400" b="1" dirty="0" err="1">
                <a:solidFill>
                  <a:srgbClr val="EB2120"/>
                </a:solidFill>
                <a:latin typeface="Arial" pitchFamily="34" charset="0"/>
                <a:cs typeface="Arial" pitchFamily="34" charset="0"/>
              </a:rPr>
              <a:t>ParlAmericasGender</a:t>
            </a:r>
            <a:endParaRPr lang="en-US" sz="1400" b="1" dirty="0">
              <a:solidFill>
                <a:srgbClr val="EB212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1" descr="FedSpendingRevShareGDP 1966-2020f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05379" y="1600200"/>
            <a:ext cx="57332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8876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CA" sz="3600" b="1" dirty="0">
                <a:solidFill>
                  <a:srgbClr val="FF0000"/>
                </a:solidFill>
              </a:rPr>
              <a:t>Gender Budgeting 101 Takeaways</a:t>
            </a:r>
            <a:endParaRPr lang="en-CA" sz="3500" dirty="0">
              <a:solidFill>
                <a:srgbClr val="EB212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CA" sz="2400" b="1" dirty="0"/>
              <a:t>Within context of </a:t>
            </a:r>
            <a:r>
              <a:rPr lang="en-CA" sz="2400" b="1" dirty="0" err="1"/>
              <a:t>slowth</a:t>
            </a:r>
            <a:r>
              <a:rPr lang="en-CA" sz="2400" b="1" dirty="0"/>
              <a:t> and increasingly fractious politics, </a:t>
            </a:r>
            <a:r>
              <a:rPr lang="en-CA" sz="2400" b="1" dirty="0">
                <a:solidFill>
                  <a:srgbClr val="FF0000"/>
                </a:solidFill>
              </a:rPr>
              <a:t>distributional considerations in budgets matter more than ever</a:t>
            </a:r>
          </a:p>
          <a:p>
            <a:endParaRPr lang="en-CA" sz="2400" b="1" dirty="0"/>
          </a:p>
          <a:p>
            <a:r>
              <a:rPr lang="en-CA" sz="2400" b="1" dirty="0"/>
              <a:t>Budget measures that tackle gender inequality</a:t>
            </a:r>
            <a:r>
              <a:rPr lang="en-CA" sz="2400" b="1" dirty="0">
                <a:solidFill>
                  <a:srgbClr val="FF0000"/>
                </a:solidFill>
              </a:rPr>
              <a:t> </a:t>
            </a:r>
            <a:r>
              <a:rPr lang="en-CA" sz="2400" b="1" dirty="0"/>
              <a:t>are </a:t>
            </a:r>
            <a:r>
              <a:rPr lang="en-CA" sz="2400" b="1" dirty="0">
                <a:solidFill>
                  <a:srgbClr val="FF0000"/>
                </a:solidFill>
              </a:rPr>
              <a:t>rapidly becoming more politically acceptable/popular </a:t>
            </a:r>
          </a:p>
          <a:p>
            <a:endParaRPr lang="en-CA" sz="2400" b="1" dirty="0">
              <a:solidFill>
                <a:srgbClr val="FF0000"/>
              </a:solidFill>
            </a:endParaRPr>
          </a:p>
          <a:p>
            <a:r>
              <a:rPr lang="en-CA" sz="2400" b="1" dirty="0"/>
              <a:t>Gender budgeting can </a:t>
            </a:r>
            <a:r>
              <a:rPr lang="en-CA" sz="2400" b="1" dirty="0">
                <a:solidFill>
                  <a:srgbClr val="FF0000"/>
                </a:solidFill>
              </a:rPr>
              <a:t>improve economic performance, political accountability, and social outcomes</a:t>
            </a:r>
          </a:p>
          <a:p>
            <a:endParaRPr lang="en-CA" sz="2400" b="1" dirty="0"/>
          </a:p>
          <a:p>
            <a:r>
              <a:rPr lang="en-CA" sz="2400" b="1" dirty="0"/>
              <a:t>Such results are unlikely to occur without </a:t>
            </a:r>
            <a:r>
              <a:rPr lang="en-CA" sz="2400" b="1" dirty="0">
                <a:solidFill>
                  <a:srgbClr val="FF0000"/>
                </a:solidFill>
              </a:rPr>
              <a:t>more public spending, </a:t>
            </a:r>
            <a:r>
              <a:rPr lang="en-CA" sz="2400" b="1" dirty="0"/>
              <a:t>but </a:t>
            </a:r>
            <a:r>
              <a:rPr lang="en-CA" sz="2400" b="1" i="1" dirty="0">
                <a:solidFill>
                  <a:srgbClr val="FF0000"/>
                </a:solidFill>
              </a:rPr>
              <a:t>how</a:t>
            </a:r>
            <a:r>
              <a:rPr lang="en-CA" sz="2400" b="1" dirty="0">
                <a:solidFill>
                  <a:srgbClr val="FF0000"/>
                </a:solidFill>
              </a:rPr>
              <a:t> you spend is as important as how </a:t>
            </a:r>
            <a:r>
              <a:rPr lang="en-CA" sz="2400" b="1" i="1" dirty="0">
                <a:solidFill>
                  <a:srgbClr val="FF0000"/>
                </a:solidFill>
              </a:rPr>
              <a:t>much </a:t>
            </a:r>
            <a:r>
              <a:rPr lang="en-CA" sz="2400" b="1" dirty="0">
                <a:solidFill>
                  <a:srgbClr val="FF0000"/>
                </a:solidFill>
              </a:rPr>
              <a:t>you spend</a:t>
            </a:r>
          </a:p>
          <a:p>
            <a:endParaRPr lang="en-CA" sz="2400" b="1" dirty="0"/>
          </a:p>
          <a:p>
            <a:pPr>
              <a:buNone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766" y="1295400"/>
            <a:ext cx="9144000" cy="0"/>
          </a:xfrm>
          <a:prstGeom prst="line">
            <a:avLst/>
          </a:prstGeom>
          <a:ln w="25400" cmpd="sng">
            <a:solidFill>
              <a:srgbClr val="EB2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S:\COMMS\Logo\Swirl\Swir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17" y="1066800"/>
            <a:ext cx="57476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0" y="6477000"/>
            <a:ext cx="7010400" cy="9525"/>
          </a:xfrm>
          <a:prstGeom prst="line">
            <a:avLst/>
          </a:prstGeom>
          <a:ln w="25400" cmpd="sng">
            <a:solidFill>
              <a:srgbClr val="EB2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6"/>
          <p:cNvSpPr txBox="1">
            <a:spLocks/>
          </p:cNvSpPr>
          <p:nvPr/>
        </p:nvSpPr>
        <p:spPr>
          <a:xfrm>
            <a:off x="7038975" y="6210300"/>
            <a:ext cx="2114550" cy="5334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rgbClr val="EB2120"/>
                </a:solidFill>
                <a:latin typeface="Arial" pitchFamily="34" charset="0"/>
                <a:cs typeface="Arial" pitchFamily="34" charset="0"/>
              </a:rPr>
              <a:t>#</a:t>
            </a:r>
            <a:r>
              <a:rPr lang="en-US" sz="1400" b="1" dirty="0" err="1">
                <a:solidFill>
                  <a:srgbClr val="EB2120"/>
                </a:solidFill>
                <a:latin typeface="Arial" pitchFamily="34" charset="0"/>
                <a:cs typeface="Arial" pitchFamily="34" charset="0"/>
              </a:rPr>
              <a:t>ParlAmericasGender</a:t>
            </a:r>
            <a:endParaRPr lang="en-US" sz="1400" b="1" dirty="0">
              <a:solidFill>
                <a:srgbClr val="EB212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876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CA" sz="3600" b="1" dirty="0">
                <a:solidFill>
                  <a:srgbClr val="FF0000"/>
                </a:solidFill>
              </a:rPr>
              <a:t>The New Abnormal: “</a:t>
            </a:r>
            <a:r>
              <a:rPr lang="en-CA" sz="3600" b="1" dirty="0" err="1">
                <a:solidFill>
                  <a:srgbClr val="FF0000"/>
                </a:solidFill>
              </a:rPr>
              <a:t>Slowth</a:t>
            </a:r>
            <a:r>
              <a:rPr lang="en-CA" sz="3600" b="1" dirty="0">
                <a:solidFill>
                  <a:srgbClr val="FF0000"/>
                </a:solidFill>
              </a:rPr>
              <a:t>”</a:t>
            </a:r>
            <a:endParaRPr lang="en-CA" sz="3500" dirty="0">
              <a:solidFill>
                <a:srgbClr val="EB212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766" y="1295400"/>
            <a:ext cx="9144000" cy="0"/>
          </a:xfrm>
          <a:prstGeom prst="line">
            <a:avLst/>
          </a:prstGeom>
          <a:ln w="25400" cmpd="sng">
            <a:solidFill>
              <a:srgbClr val="EB2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S:\COMMS\Logo\Swirl\Swir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17" y="1066800"/>
            <a:ext cx="57476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0" y="6477000"/>
            <a:ext cx="7010400" cy="9525"/>
          </a:xfrm>
          <a:prstGeom prst="line">
            <a:avLst/>
          </a:prstGeom>
          <a:ln w="25400" cmpd="sng">
            <a:solidFill>
              <a:srgbClr val="EB2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6"/>
          <p:cNvSpPr txBox="1">
            <a:spLocks/>
          </p:cNvSpPr>
          <p:nvPr/>
        </p:nvSpPr>
        <p:spPr>
          <a:xfrm>
            <a:off x="7038975" y="6210300"/>
            <a:ext cx="2114550" cy="5334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rgbClr val="EB2120"/>
                </a:solidFill>
                <a:latin typeface="Arial" pitchFamily="34" charset="0"/>
                <a:cs typeface="Arial" pitchFamily="34" charset="0"/>
              </a:rPr>
              <a:t>#</a:t>
            </a:r>
            <a:r>
              <a:rPr lang="en-US" sz="1400" b="1" dirty="0" err="1">
                <a:solidFill>
                  <a:srgbClr val="EB2120"/>
                </a:solidFill>
                <a:latin typeface="Arial" pitchFamily="34" charset="0"/>
                <a:cs typeface="Arial" pitchFamily="34" charset="0"/>
              </a:rPr>
              <a:t>ParlAmericasGender</a:t>
            </a:r>
            <a:endParaRPr lang="en-US" sz="1400" b="1" dirty="0">
              <a:solidFill>
                <a:srgbClr val="EB212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Content Placeholder 8" descr="IMF World Real GDP Growth Forecast, 2010-2020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857356" y="1498814"/>
            <a:ext cx="5643602" cy="4915395"/>
          </a:xfrm>
          <a:noFill/>
        </p:spPr>
      </p:pic>
    </p:spTree>
    <p:extLst>
      <p:ext uri="{BB962C8B-B14F-4D97-AF65-F5344CB8AC3E}">
        <p14:creationId xmlns:p14="http://schemas.microsoft.com/office/powerpoint/2010/main" val="490069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Thank you for your time and your commitment to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57161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214422"/>
            <a:ext cx="9144000" cy="0"/>
          </a:xfrm>
          <a:prstGeom prst="line">
            <a:avLst/>
          </a:prstGeom>
          <a:ln w="25400" cmpd="sng">
            <a:solidFill>
              <a:srgbClr val="EB2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S:\COMMS\Logo\Swirl\Swir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17" y="1066800"/>
            <a:ext cx="57476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0" y="6477000"/>
            <a:ext cx="7010400" cy="9525"/>
          </a:xfrm>
          <a:prstGeom prst="line">
            <a:avLst/>
          </a:prstGeom>
          <a:ln w="25400" cmpd="sng">
            <a:solidFill>
              <a:srgbClr val="EB2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6"/>
          <p:cNvSpPr txBox="1">
            <a:spLocks/>
          </p:cNvSpPr>
          <p:nvPr/>
        </p:nvSpPr>
        <p:spPr>
          <a:xfrm>
            <a:off x="7038975" y="6210300"/>
            <a:ext cx="2114550" cy="5334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rgbClr val="EB2120"/>
                </a:solidFill>
                <a:latin typeface="Arial" pitchFamily="34" charset="0"/>
                <a:cs typeface="Arial" pitchFamily="34" charset="0"/>
              </a:rPr>
              <a:t>#</a:t>
            </a:r>
            <a:r>
              <a:rPr lang="en-US" sz="1400" b="1" dirty="0" err="1">
                <a:solidFill>
                  <a:srgbClr val="EB2120"/>
                </a:solidFill>
                <a:latin typeface="Arial" pitchFamily="34" charset="0"/>
                <a:cs typeface="Arial" pitchFamily="34" charset="0"/>
              </a:rPr>
              <a:t>ParlAmericasGender</a:t>
            </a:r>
            <a:endParaRPr lang="en-US" sz="1400" b="1" dirty="0">
              <a:solidFill>
                <a:srgbClr val="EB212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TheFutureIsNo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93" y="1724024"/>
            <a:ext cx="8003393" cy="420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876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CA" sz="3600" b="1" dirty="0">
                <a:solidFill>
                  <a:srgbClr val="FF0000"/>
                </a:solidFill>
              </a:rPr>
              <a:t>Causes of </a:t>
            </a:r>
            <a:r>
              <a:rPr lang="en-CA" sz="3600" b="1" dirty="0" err="1">
                <a:solidFill>
                  <a:srgbClr val="FF0000"/>
                </a:solidFill>
              </a:rPr>
              <a:t>Slowth</a:t>
            </a:r>
            <a:endParaRPr lang="en-CA" sz="3500" dirty="0">
              <a:solidFill>
                <a:srgbClr val="EB212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400" b="1" dirty="0"/>
          </a:p>
          <a:p>
            <a:r>
              <a:rPr lang="en-CA" sz="2400" b="1" dirty="0"/>
              <a:t>Population Aging</a:t>
            </a:r>
          </a:p>
          <a:p>
            <a:endParaRPr lang="en-CA" sz="2400" b="1" dirty="0"/>
          </a:p>
          <a:p>
            <a:r>
              <a:rPr lang="en-CA" sz="2400" b="1" dirty="0"/>
              <a:t>Geopolitical Uncertainty</a:t>
            </a:r>
          </a:p>
          <a:p>
            <a:endParaRPr lang="en-CA" sz="2400" b="1" dirty="0"/>
          </a:p>
          <a:p>
            <a:r>
              <a:rPr lang="en-CA" sz="2400" b="1" dirty="0"/>
              <a:t>Income Inequality</a:t>
            </a:r>
          </a:p>
          <a:p>
            <a:endParaRPr lang="en-CA" sz="2400" b="1" dirty="0"/>
          </a:p>
          <a:p>
            <a:r>
              <a:rPr lang="en-CA" sz="2400" b="1" dirty="0">
                <a:solidFill>
                  <a:srgbClr val="FF0000"/>
                </a:solidFill>
              </a:rPr>
              <a:t>Climate Chaos</a:t>
            </a:r>
            <a:endParaRPr lang="en-CA" sz="28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766" y="1295400"/>
            <a:ext cx="9144000" cy="0"/>
          </a:xfrm>
          <a:prstGeom prst="line">
            <a:avLst/>
          </a:prstGeom>
          <a:ln w="25400" cmpd="sng">
            <a:solidFill>
              <a:srgbClr val="EB2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S:\COMMS\Logo\Swirl\Swir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17" y="1066800"/>
            <a:ext cx="57476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0" y="6477000"/>
            <a:ext cx="7010400" cy="9525"/>
          </a:xfrm>
          <a:prstGeom prst="line">
            <a:avLst/>
          </a:prstGeom>
          <a:ln w="25400" cmpd="sng">
            <a:solidFill>
              <a:srgbClr val="EB2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6"/>
          <p:cNvSpPr txBox="1">
            <a:spLocks/>
          </p:cNvSpPr>
          <p:nvPr/>
        </p:nvSpPr>
        <p:spPr>
          <a:xfrm>
            <a:off x="7038975" y="6210300"/>
            <a:ext cx="2114550" cy="5334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rgbClr val="EB2120"/>
                </a:solidFill>
                <a:latin typeface="Arial" pitchFamily="34" charset="0"/>
                <a:cs typeface="Arial" pitchFamily="34" charset="0"/>
              </a:rPr>
              <a:t>#</a:t>
            </a:r>
            <a:r>
              <a:rPr lang="en-US" sz="1400" b="1" dirty="0" err="1">
                <a:solidFill>
                  <a:srgbClr val="EB2120"/>
                </a:solidFill>
                <a:latin typeface="Arial" pitchFamily="34" charset="0"/>
                <a:cs typeface="Arial" pitchFamily="34" charset="0"/>
              </a:rPr>
              <a:t>ParlAmericasGender</a:t>
            </a:r>
            <a:endParaRPr lang="en-US" sz="1400" b="1" dirty="0">
              <a:solidFill>
                <a:srgbClr val="EB212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876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CA" sz="3600" b="1" dirty="0">
                <a:solidFill>
                  <a:srgbClr val="FF0000"/>
                </a:solidFill>
              </a:rPr>
              <a:t>Types of Climate Action </a:t>
            </a:r>
            <a:endParaRPr lang="en-CA" sz="3500" dirty="0">
              <a:solidFill>
                <a:srgbClr val="EB212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400" b="1" dirty="0"/>
          </a:p>
          <a:p>
            <a:r>
              <a:rPr lang="en-CA" sz="2400" b="1" dirty="0"/>
              <a:t>Offset trends</a:t>
            </a:r>
          </a:p>
          <a:p>
            <a:endParaRPr lang="en-CA" sz="2400" b="1" dirty="0"/>
          </a:p>
          <a:p>
            <a:r>
              <a:rPr lang="en-CA" sz="2400" b="1" dirty="0"/>
              <a:t>Mitigate damage</a:t>
            </a:r>
          </a:p>
          <a:p>
            <a:endParaRPr lang="en-CA" sz="2400" b="1" dirty="0"/>
          </a:p>
          <a:p>
            <a:r>
              <a:rPr lang="en-CA" sz="2400" b="1" dirty="0"/>
              <a:t>Improve speed of adaptation</a:t>
            </a:r>
          </a:p>
          <a:p>
            <a:endParaRPr lang="en-CA" sz="2400" b="1" dirty="0"/>
          </a:p>
          <a:p>
            <a:pPr algn="ctr">
              <a:buNone/>
            </a:pPr>
            <a:r>
              <a:rPr lang="en-CA" sz="2800" b="1" dirty="0">
                <a:solidFill>
                  <a:srgbClr val="FF0000"/>
                </a:solidFill>
              </a:rPr>
              <a:t>Gender Responsive Budgeting (GRB) facilitates all three strategies</a:t>
            </a:r>
          </a:p>
          <a:p>
            <a:pPr>
              <a:buNone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766" y="1295400"/>
            <a:ext cx="9144000" cy="0"/>
          </a:xfrm>
          <a:prstGeom prst="line">
            <a:avLst/>
          </a:prstGeom>
          <a:ln w="25400" cmpd="sng">
            <a:solidFill>
              <a:srgbClr val="EB2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S:\COMMS\Logo\Swirl\Swir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17" y="1066800"/>
            <a:ext cx="57476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0" y="6477000"/>
            <a:ext cx="7010400" cy="9525"/>
          </a:xfrm>
          <a:prstGeom prst="line">
            <a:avLst/>
          </a:prstGeom>
          <a:ln w="25400" cmpd="sng">
            <a:solidFill>
              <a:srgbClr val="EB2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6"/>
          <p:cNvSpPr txBox="1">
            <a:spLocks/>
          </p:cNvSpPr>
          <p:nvPr/>
        </p:nvSpPr>
        <p:spPr>
          <a:xfrm>
            <a:off x="7038975" y="6210300"/>
            <a:ext cx="2114550" cy="5334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rgbClr val="EB2120"/>
                </a:solidFill>
                <a:latin typeface="Arial" pitchFamily="34" charset="0"/>
                <a:cs typeface="Arial" pitchFamily="34" charset="0"/>
              </a:rPr>
              <a:t>#</a:t>
            </a:r>
            <a:r>
              <a:rPr lang="en-US" sz="1400" b="1" dirty="0" err="1">
                <a:solidFill>
                  <a:srgbClr val="EB2120"/>
                </a:solidFill>
                <a:latin typeface="Arial" pitchFamily="34" charset="0"/>
                <a:cs typeface="Arial" pitchFamily="34" charset="0"/>
              </a:rPr>
              <a:t>ParlAmericasGender</a:t>
            </a:r>
            <a:endParaRPr lang="en-US" sz="1400" b="1" dirty="0">
              <a:solidFill>
                <a:srgbClr val="EB212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876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sz="3600" b="1" dirty="0">
                <a:solidFill>
                  <a:srgbClr val="FF0000"/>
                </a:solidFill>
              </a:rPr>
              <a:t>Intersection of Climate Action and Gender Budgeting</a:t>
            </a:r>
            <a:endParaRPr lang="en-CA" sz="3500" dirty="0">
              <a:solidFill>
                <a:srgbClr val="EB212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en-CA" sz="3200" b="1" dirty="0"/>
          </a:p>
          <a:p>
            <a:r>
              <a:rPr lang="en-CA" sz="4600" b="1" dirty="0"/>
              <a:t>Energy </a:t>
            </a:r>
          </a:p>
          <a:p>
            <a:r>
              <a:rPr lang="en-CA" sz="4600" b="1" dirty="0"/>
              <a:t>Water</a:t>
            </a:r>
          </a:p>
          <a:p>
            <a:r>
              <a:rPr lang="en-CA" sz="4600" b="1" dirty="0"/>
              <a:t>Health Care</a:t>
            </a:r>
          </a:p>
          <a:p>
            <a:r>
              <a:rPr lang="en-CA" sz="4600" b="1" dirty="0"/>
              <a:t>Housing</a:t>
            </a:r>
          </a:p>
          <a:p>
            <a:r>
              <a:rPr lang="en-CA" sz="4600" b="1" dirty="0"/>
              <a:t>Transit</a:t>
            </a:r>
          </a:p>
          <a:p>
            <a:endParaRPr lang="en-CA" sz="3200" b="1" dirty="0"/>
          </a:p>
          <a:p>
            <a:pPr marL="0" indent="0">
              <a:buNone/>
            </a:pPr>
            <a:endParaRPr lang="en-CA" sz="3200" b="1" dirty="0"/>
          </a:p>
          <a:p>
            <a:pPr>
              <a:buNone/>
            </a:pPr>
            <a:r>
              <a:rPr lang="en-CA" sz="2400" b="1" dirty="0">
                <a:solidFill>
                  <a:srgbClr val="FF0000"/>
                </a:solidFill>
              </a:rPr>
              <a:t>    </a:t>
            </a:r>
            <a:r>
              <a:rPr lang="en-CA" b="1" dirty="0">
                <a:solidFill>
                  <a:srgbClr val="FF0000"/>
                </a:solidFill>
              </a:rPr>
              <a:t>Improved Public Infrastructure Is a Women’s Issue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CA" b="1" dirty="0"/>
          </a:p>
          <a:p>
            <a:r>
              <a:rPr lang="en-CA" b="1" dirty="0"/>
              <a:t>Pivot from “dirty” to clean energy sources (reduces carbon emissions)</a:t>
            </a:r>
          </a:p>
          <a:p>
            <a:endParaRPr lang="en-CA" b="1" dirty="0"/>
          </a:p>
          <a:p>
            <a:r>
              <a:rPr lang="en-CA" b="1" dirty="0"/>
              <a:t>Improve access to clean water, energy, etc (frees up paid/unpaid productive time)</a:t>
            </a:r>
          </a:p>
          <a:p>
            <a:endParaRPr lang="en-CA" b="1" dirty="0"/>
          </a:p>
          <a:p>
            <a:r>
              <a:rPr lang="en-CA" b="1" dirty="0"/>
              <a:t>Prevent preventable disease/death</a:t>
            </a:r>
          </a:p>
          <a:p>
            <a:endParaRPr lang="en-CA" b="1" dirty="0"/>
          </a:p>
          <a:p>
            <a:r>
              <a:rPr lang="en-CA" b="1" dirty="0"/>
              <a:t>Reduce volatility in individual lives, economy-wide growth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6766" y="1295400"/>
            <a:ext cx="9144000" cy="0"/>
          </a:xfrm>
          <a:prstGeom prst="line">
            <a:avLst/>
          </a:prstGeom>
          <a:ln w="25400" cmpd="sng">
            <a:solidFill>
              <a:srgbClr val="EB2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S:\COMMS\Logo\Swirl\Swir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17" y="1066800"/>
            <a:ext cx="57476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0" y="6477000"/>
            <a:ext cx="7010400" cy="9525"/>
          </a:xfrm>
          <a:prstGeom prst="line">
            <a:avLst/>
          </a:prstGeom>
          <a:ln w="25400" cmpd="sng">
            <a:solidFill>
              <a:srgbClr val="EB2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6"/>
          <p:cNvSpPr txBox="1">
            <a:spLocks/>
          </p:cNvSpPr>
          <p:nvPr/>
        </p:nvSpPr>
        <p:spPr>
          <a:xfrm>
            <a:off x="7038975" y="6210300"/>
            <a:ext cx="2114550" cy="5334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rgbClr val="EB2120"/>
                </a:solidFill>
                <a:latin typeface="Arial" pitchFamily="34" charset="0"/>
                <a:cs typeface="Arial" pitchFamily="34" charset="0"/>
              </a:rPr>
              <a:t>#</a:t>
            </a:r>
            <a:r>
              <a:rPr lang="en-US" sz="1400" b="1" dirty="0" err="1">
                <a:solidFill>
                  <a:srgbClr val="EB2120"/>
                </a:solidFill>
                <a:latin typeface="Arial" pitchFamily="34" charset="0"/>
                <a:cs typeface="Arial" pitchFamily="34" charset="0"/>
              </a:rPr>
              <a:t>ParlAmericasGender</a:t>
            </a:r>
            <a:endParaRPr lang="en-US" sz="1400" b="1" dirty="0">
              <a:solidFill>
                <a:srgbClr val="EB212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876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CA" sz="3600" b="1" dirty="0">
                <a:solidFill>
                  <a:srgbClr val="FF0000"/>
                </a:solidFill>
              </a:rPr>
              <a:t>The Big Picture</a:t>
            </a:r>
            <a:endParaRPr lang="en-CA" sz="3500" dirty="0">
              <a:solidFill>
                <a:srgbClr val="EB212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CA" sz="2800" b="1" dirty="0"/>
          </a:p>
          <a:p>
            <a:pPr algn="ctr">
              <a:buNone/>
            </a:pPr>
            <a:r>
              <a:rPr lang="en-CA" sz="3600" b="1" dirty="0"/>
              <a:t>Improve access to basic infrastructure, change the trajectory of women’s lives</a:t>
            </a:r>
          </a:p>
          <a:p>
            <a:pPr algn="ctr"/>
            <a:endParaRPr lang="en-CA" sz="3600" b="1" dirty="0"/>
          </a:p>
          <a:p>
            <a:pPr algn="ctr">
              <a:buNone/>
            </a:pPr>
            <a:r>
              <a:rPr lang="en-CA" sz="3600" b="1" dirty="0"/>
              <a:t>Change the trajectory of women’s lives, improve social and economic outcomes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6766" y="1295400"/>
            <a:ext cx="9144000" cy="0"/>
          </a:xfrm>
          <a:prstGeom prst="line">
            <a:avLst/>
          </a:prstGeom>
          <a:ln w="25400" cmpd="sng">
            <a:solidFill>
              <a:srgbClr val="EB2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S:\COMMS\Logo\Swirl\Swir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17" y="1066800"/>
            <a:ext cx="57476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0" y="6477000"/>
            <a:ext cx="7010400" cy="9525"/>
          </a:xfrm>
          <a:prstGeom prst="line">
            <a:avLst/>
          </a:prstGeom>
          <a:ln w="25400" cmpd="sng">
            <a:solidFill>
              <a:srgbClr val="EB2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6"/>
          <p:cNvSpPr txBox="1">
            <a:spLocks/>
          </p:cNvSpPr>
          <p:nvPr/>
        </p:nvSpPr>
        <p:spPr>
          <a:xfrm>
            <a:off x="7038975" y="6210300"/>
            <a:ext cx="2114550" cy="5334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rgbClr val="EB2120"/>
                </a:solidFill>
                <a:latin typeface="Arial" pitchFamily="34" charset="0"/>
                <a:cs typeface="Arial" pitchFamily="34" charset="0"/>
              </a:rPr>
              <a:t>#</a:t>
            </a:r>
            <a:r>
              <a:rPr lang="en-US" sz="1400" b="1" dirty="0" err="1">
                <a:solidFill>
                  <a:srgbClr val="EB2120"/>
                </a:solidFill>
                <a:latin typeface="Arial" pitchFamily="34" charset="0"/>
                <a:cs typeface="Arial" pitchFamily="34" charset="0"/>
              </a:rPr>
              <a:t>ParlAmericasGender</a:t>
            </a:r>
            <a:endParaRPr lang="en-US" sz="1400" b="1" dirty="0">
              <a:solidFill>
                <a:srgbClr val="EB212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876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sz="3600" b="1" dirty="0">
                <a:solidFill>
                  <a:srgbClr val="FF0000"/>
                </a:solidFill>
              </a:rPr>
              <a:t>Beyond Climate Action: </a:t>
            </a:r>
            <a:br>
              <a:rPr lang="en-CA" sz="3600" b="1" dirty="0">
                <a:solidFill>
                  <a:srgbClr val="FF0000"/>
                </a:solidFill>
              </a:rPr>
            </a:br>
            <a:r>
              <a:rPr lang="en-CA" sz="3600" b="1" dirty="0">
                <a:solidFill>
                  <a:srgbClr val="FF0000"/>
                </a:solidFill>
              </a:rPr>
              <a:t>Why Practice Gender Budgeting?</a:t>
            </a:r>
            <a:endParaRPr lang="en-CA" sz="3500" dirty="0">
              <a:solidFill>
                <a:srgbClr val="EB212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600" b="1" dirty="0"/>
              <a:t>Economic optimization</a:t>
            </a:r>
          </a:p>
          <a:p>
            <a:pPr lvl="1"/>
            <a:r>
              <a:rPr lang="en-CA" sz="2600" b="1" dirty="0"/>
              <a:t>Growth from better resource allocation (L, K, tech)</a:t>
            </a:r>
          </a:p>
          <a:p>
            <a:r>
              <a:rPr lang="en-CA" sz="2600" b="1" dirty="0"/>
              <a:t> Social efficiencies</a:t>
            </a:r>
          </a:p>
          <a:p>
            <a:pPr lvl="1"/>
            <a:r>
              <a:rPr lang="en-CA" sz="2600" b="1" dirty="0"/>
              <a:t>Better use of paid and unpaid labour, lower risk by broadening access to basics</a:t>
            </a:r>
          </a:p>
          <a:p>
            <a:r>
              <a:rPr lang="en-CA" sz="2600" b="1" dirty="0"/>
              <a:t>Fiscal improvements</a:t>
            </a:r>
          </a:p>
          <a:p>
            <a:pPr lvl="1"/>
            <a:r>
              <a:rPr lang="en-CA" sz="2600" b="1" dirty="0"/>
              <a:t>Higher revenues, lower costs, less inequitable results</a:t>
            </a:r>
          </a:p>
          <a:p>
            <a:r>
              <a:rPr lang="en-CA" sz="2600" b="1" dirty="0"/>
              <a:t>Greater Political Accountability	</a:t>
            </a:r>
          </a:p>
          <a:p>
            <a:pPr lvl="1"/>
            <a:r>
              <a:rPr lang="en-CA" sz="2600" b="1" dirty="0"/>
              <a:t>Ex ante target setting, ex post review, better data</a:t>
            </a:r>
          </a:p>
          <a:p>
            <a:pPr>
              <a:buNone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766" y="1295400"/>
            <a:ext cx="9144000" cy="0"/>
          </a:xfrm>
          <a:prstGeom prst="line">
            <a:avLst/>
          </a:prstGeom>
          <a:ln w="25400" cmpd="sng">
            <a:solidFill>
              <a:srgbClr val="EB2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S:\COMMS\Logo\Swirl\Swir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17" y="1066800"/>
            <a:ext cx="57476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0" y="6477000"/>
            <a:ext cx="7010400" cy="9525"/>
          </a:xfrm>
          <a:prstGeom prst="line">
            <a:avLst/>
          </a:prstGeom>
          <a:ln w="25400" cmpd="sng">
            <a:solidFill>
              <a:srgbClr val="EB2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6"/>
          <p:cNvSpPr txBox="1">
            <a:spLocks/>
          </p:cNvSpPr>
          <p:nvPr/>
        </p:nvSpPr>
        <p:spPr>
          <a:xfrm>
            <a:off x="7038975" y="6210300"/>
            <a:ext cx="2114550" cy="5334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rgbClr val="EB2120"/>
                </a:solidFill>
                <a:latin typeface="Arial" pitchFamily="34" charset="0"/>
                <a:cs typeface="Arial" pitchFamily="34" charset="0"/>
              </a:rPr>
              <a:t>#</a:t>
            </a:r>
            <a:r>
              <a:rPr lang="en-US" sz="1400" b="1" dirty="0" err="1">
                <a:solidFill>
                  <a:srgbClr val="EB2120"/>
                </a:solidFill>
                <a:latin typeface="Arial" pitchFamily="34" charset="0"/>
                <a:cs typeface="Arial" pitchFamily="34" charset="0"/>
              </a:rPr>
              <a:t>ParlAmericasGender</a:t>
            </a:r>
            <a:endParaRPr lang="en-US" sz="1400" b="1" dirty="0">
              <a:solidFill>
                <a:srgbClr val="EB212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876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CA" sz="3600" b="1" dirty="0">
                <a:solidFill>
                  <a:srgbClr val="FF0000"/>
                </a:solidFill>
              </a:rPr>
              <a:t>Who Practices Gender Budgeting?</a:t>
            </a:r>
            <a:endParaRPr lang="en-CA" sz="3500" dirty="0">
              <a:solidFill>
                <a:srgbClr val="EB212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b="1" dirty="0"/>
              <a:t>OECD 2016 survey: 12 nations (plus 1)</a:t>
            </a:r>
          </a:p>
          <a:p>
            <a:pPr lvl="1"/>
            <a:r>
              <a:rPr lang="en-CA" b="1" dirty="0"/>
              <a:t>Austria, Belgium, Finland, Iceland, Israel, Japan, Korea, Mexico, Netherlands, Norway, Spain, Sweden….since 2017 Canada</a:t>
            </a:r>
          </a:p>
          <a:p>
            <a:r>
              <a:rPr lang="en-CA" b="1" dirty="0"/>
              <a:t> IMF survey: 23 nations, mostly non-OECD</a:t>
            </a:r>
          </a:p>
          <a:p>
            <a:pPr lvl="1"/>
            <a:r>
              <a:rPr lang="en-CA" dirty="0"/>
              <a:t>Australia, India, Philippines, Bangladesh, Rep. of Korea, Albania, Macedonia, Ukraine, Morocco, Afghanistan, Timor, </a:t>
            </a:r>
            <a:r>
              <a:rPr lang="en-CA" dirty="0" err="1"/>
              <a:t>Leste</a:t>
            </a:r>
            <a:r>
              <a:rPr lang="en-CA" dirty="0"/>
              <a:t>, Rwanda, Uganda, Mexico, Ecuador, Bolivia, El Salvador</a:t>
            </a:r>
          </a:p>
          <a:p>
            <a:pPr>
              <a:buNone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766" y="1295400"/>
            <a:ext cx="9144000" cy="0"/>
          </a:xfrm>
          <a:prstGeom prst="line">
            <a:avLst/>
          </a:prstGeom>
          <a:ln w="25400" cmpd="sng">
            <a:solidFill>
              <a:srgbClr val="EB2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S:\COMMS\Logo\Swirl\Swir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17" y="1066800"/>
            <a:ext cx="57476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0" y="6477000"/>
            <a:ext cx="7010400" cy="9525"/>
          </a:xfrm>
          <a:prstGeom prst="line">
            <a:avLst/>
          </a:prstGeom>
          <a:ln w="25400" cmpd="sng">
            <a:solidFill>
              <a:srgbClr val="EB2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6"/>
          <p:cNvSpPr txBox="1">
            <a:spLocks/>
          </p:cNvSpPr>
          <p:nvPr/>
        </p:nvSpPr>
        <p:spPr>
          <a:xfrm>
            <a:off x="7038975" y="6210300"/>
            <a:ext cx="2114550" cy="5334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rgbClr val="EB2120"/>
                </a:solidFill>
                <a:latin typeface="Arial" pitchFamily="34" charset="0"/>
                <a:cs typeface="Arial" pitchFamily="34" charset="0"/>
              </a:rPr>
              <a:t>#</a:t>
            </a:r>
            <a:r>
              <a:rPr lang="en-US" sz="1400" b="1" dirty="0" err="1">
                <a:solidFill>
                  <a:srgbClr val="EB2120"/>
                </a:solidFill>
                <a:latin typeface="Arial" pitchFamily="34" charset="0"/>
                <a:cs typeface="Arial" pitchFamily="34" charset="0"/>
              </a:rPr>
              <a:t>ParlAmericasGender</a:t>
            </a:r>
            <a:endParaRPr lang="en-US" sz="1400" b="1" dirty="0">
              <a:solidFill>
                <a:srgbClr val="EB212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876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sz="3600" b="1" dirty="0">
                <a:solidFill>
                  <a:srgbClr val="FF0000"/>
                </a:solidFill>
              </a:rPr>
              <a:t>How To Do Gender Budgeting? </a:t>
            </a:r>
            <a:br>
              <a:rPr lang="en-CA" sz="3600" b="1" dirty="0">
                <a:solidFill>
                  <a:srgbClr val="FF0000"/>
                </a:solidFill>
              </a:rPr>
            </a:br>
            <a:r>
              <a:rPr lang="en-CA" sz="3600" b="1" dirty="0">
                <a:solidFill>
                  <a:srgbClr val="FF0000"/>
                </a:solidFill>
              </a:rPr>
              <a:t>Ex Ante</a:t>
            </a:r>
            <a:endParaRPr lang="en-CA" sz="3500" dirty="0">
              <a:solidFill>
                <a:srgbClr val="EB212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600" b="1" dirty="0"/>
              <a:t>Establish </a:t>
            </a:r>
            <a:r>
              <a:rPr lang="en-CA" sz="2600" b="1" dirty="0">
                <a:solidFill>
                  <a:srgbClr val="FF0000"/>
                </a:solidFill>
              </a:rPr>
              <a:t>baseline</a:t>
            </a:r>
            <a:r>
              <a:rPr lang="en-CA" sz="2600" b="1" dirty="0"/>
              <a:t>: who gets what?</a:t>
            </a:r>
          </a:p>
          <a:p>
            <a:r>
              <a:rPr lang="en-CA" sz="2600" b="1" dirty="0">
                <a:solidFill>
                  <a:srgbClr val="FF0000"/>
                </a:solidFill>
              </a:rPr>
              <a:t>Needs assessment</a:t>
            </a:r>
            <a:r>
              <a:rPr lang="en-CA" sz="2600" b="1" dirty="0"/>
              <a:t>: what’s missing in the status quo?</a:t>
            </a:r>
            <a:endParaRPr lang="en-CA" sz="2600" b="1" dirty="0">
              <a:solidFill>
                <a:srgbClr val="FF0000"/>
              </a:solidFill>
            </a:endParaRPr>
          </a:p>
          <a:p>
            <a:r>
              <a:rPr lang="en-CA" sz="2600" b="1" dirty="0"/>
              <a:t>Develop </a:t>
            </a:r>
            <a:r>
              <a:rPr lang="en-CA" sz="2600" b="1" dirty="0">
                <a:solidFill>
                  <a:srgbClr val="FF0000"/>
                </a:solidFill>
              </a:rPr>
              <a:t>strategy</a:t>
            </a:r>
            <a:r>
              <a:rPr lang="en-CA" sz="2600" b="1" dirty="0"/>
              <a:t>: </a:t>
            </a:r>
            <a:r>
              <a:rPr lang="en-CA" sz="2600" b="1" dirty="0">
                <a:solidFill>
                  <a:srgbClr val="FF0000"/>
                </a:solidFill>
              </a:rPr>
              <a:t>targets/timelines, resources</a:t>
            </a:r>
          </a:p>
          <a:p>
            <a:r>
              <a:rPr lang="en-CA" sz="2600" b="1" dirty="0"/>
              <a:t>Indicators to change</a:t>
            </a:r>
          </a:p>
          <a:p>
            <a:pPr lvl="1"/>
            <a:r>
              <a:rPr lang="en-CA" sz="2300" b="1" dirty="0"/>
              <a:t>Rates of violence against women</a:t>
            </a:r>
          </a:p>
          <a:p>
            <a:pPr lvl="1"/>
            <a:r>
              <a:rPr lang="en-CA" sz="2300" b="1" dirty="0"/>
              <a:t>Access to Utilities (water, fuel/energy, </a:t>
            </a:r>
            <a:r>
              <a:rPr lang="en-CA" sz="2300" b="1" dirty="0" err="1"/>
              <a:t>telcom</a:t>
            </a:r>
            <a:r>
              <a:rPr lang="en-CA" sz="2300" b="1" dirty="0"/>
              <a:t>)</a:t>
            </a:r>
          </a:p>
          <a:p>
            <a:pPr lvl="1"/>
            <a:r>
              <a:rPr lang="en-CA" sz="2300" b="1" dirty="0"/>
              <a:t>Health/education outcomes</a:t>
            </a:r>
          </a:p>
          <a:p>
            <a:pPr lvl="1"/>
            <a:r>
              <a:rPr lang="en-CA" sz="2300" b="1" dirty="0"/>
              <a:t>% Budget on Housing, Child Care, Education, tax </a:t>
            </a:r>
            <a:r>
              <a:rPr lang="en-CA" sz="2300" b="1" dirty="0" err="1"/>
              <a:t>exps</a:t>
            </a:r>
            <a:endParaRPr lang="en-CA" sz="2300" b="1" dirty="0"/>
          </a:p>
          <a:p>
            <a:pPr lvl="1"/>
            <a:r>
              <a:rPr lang="en-CA" sz="2300" b="1" dirty="0"/>
              <a:t>Labour Force Participation Rates; Wage Gap</a:t>
            </a:r>
          </a:p>
          <a:p>
            <a:pPr lvl="1"/>
            <a:r>
              <a:rPr lang="en-CA" sz="2300" b="1" dirty="0"/>
              <a:t>Expand Social Security (% with pensions, jobless benefits)</a:t>
            </a:r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766" y="1295400"/>
            <a:ext cx="9144000" cy="0"/>
          </a:xfrm>
          <a:prstGeom prst="line">
            <a:avLst/>
          </a:prstGeom>
          <a:ln w="25400" cmpd="sng">
            <a:solidFill>
              <a:srgbClr val="EB2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S:\COMMS\Logo\Swirl\Swir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17" y="1066800"/>
            <a:ext cx="57476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0" y="6477000"/>
            <a:ext cx="7010400" cy="9525"/>
          </a:xfrm>
          <a:prstGeom prst="line">
            <a:avLst/>
          </a:prstGeom>
          <a:ln w="25400" cmpd="sng">
            <a:solidFill>
              <a:srgbClr val="EB2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6"/>
          <p:cNvSpPr txBox="1">
            <a:spLocks/>
          </p:cNvSpPr>
          <p:nvPr/>
        </p:nvSpPr>
        <p:spPr>
          <a:xfrm>
            <a:off x="7038975" y="6210300"/>
            <a:ext cx="2114550" cy="5334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rgbClr val="EB2120"/>
                </a:solidFill>
                <a:latin typeface="Arial" pitchFamily="34" charset="0"/>
                <a:cs typeface="Arial" pitchFamily="34" charset="0"/>
              </a:rPr>
              <a:t>#</a:t>
            </a:r>
            <a:r>
              <a:rPr lang="en-US" sz="1400" b="1" dirty="0" err="1">
                <a:solidFill>
                  <a:srgbClr val="EB2120"/>
                </a:solidFill>
                <a:latin typeface="Arial" pitchFamily="34" charset="0"/>
                <a:cs typeface="Arial" pitchFamily="34" charset="0"/>
              </a:rPr>
              <a:t>ParlAmericasGender</a:t>
            </a:r>
            <a:endParaRPr lang="en-US" sz="1400" b="1" dirty="0">
              <a:solidFill>
                <a:srgbClr val="EB212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876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1179</Words>
  <Application>Microsoft Office PowerPoint</Application>
  <PresentationFormat>On-screen Show (4:3)</PresentationFormat>
  <Paragraphs>183</Paragraphs>
  <Slides>20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Gender Budgeting 101: Why Greater Equality Pays Off and Why It’s So Hard to Do</vt:lpstr>
      <vt:lpstr>The New Abnormal: “Slowth”</vt:lpstr>
      <vt:lpstr>Causes of Slowth</vt:lpstr>
      <vt:lpstr>Types of Climate Action </vt:lpstr>
      <vt:lpstr>Intersection of Climate Action and Gender Budgeting</vt:lpstr>
      <vt:lpstr>The Big Picture</vt:lpstr>
      <vt:lpstr>Beyond Climate Action:  Why Practice Gender Budgeting?</vt:lpstr>
      <vt:lpstr>Who Practices Gender Budgeting?</vt:lpstr>
      <vt:lpstr>How To Do Gender Budgeting?  Ex Ante</vt:lpstr>
      <vt:lpstr>How To Do Gender Budgeting?  Ex Post</vt:lpstr>
      <vt:lpstr>How To Talk About Budgets  Costs vs Benefits of Federal Spending</vt:lpstr>
      <vt:lpstr>Who Benefits From Spending? More Low Income Households (Women)</vt:lpstr>
      <vt:lpstr>Who Benefits From Spending? More Low Income Households (Women)</vt:lpstr>
      <vt:lpstr>Who Benefits From Tax Cuts?  More High Income Individuals (Men) </vt:lpstr>
      <vt:lpstr>GRB offers a radically different approach  to budgeting </vt:lpstr>
      <vt:lpstr>GRB offers transformative  outcomes from budgeting </vt:lpstr>
      <vt:lpstr>What Do You Need To Do GRB? </vt:lpstr>
      <vt:lpstr>How Much $ Buys Change?  Size Matters, but... “It’s not how big it is; it’s how you use it” </vt:lpstr>
      <vt:lpstr>Gender Budgeting 101 Takeaways</vt:lpstr>
      <vt:lpstr>Thank you for your time and your commitment to change</vt:lpstr>
    </vt:vector>
  </TitlesOfParts>
  <Company>House of Commons / Chambre des communes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MartiT</dc:creator>
  <cp:lastModifiedBy>Abdine, Mirna</cp:lastModifiedBy>
  <cp:revision>42</cp:revision>
  <dcterms:created xsi:type="dcterms:W3CDTF">2011-11-28T17:21:34Z</dcterms:created>
  <dcterms:modified xsi:type="dcterms:W3CDTF">2018-05-17T21:23:41Z</dcterms:modified>
</cp:coreProperties>
</file>