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335" r:id="rId3"/>
    <p:sldId id="353" r:id="rId4"/>
    <p:sldId id="358" r:id="rId5"/>
    <p:sldId id="359" r:id="rId6"/>
    <p:sldId id="360" r:id="rId7"/>
    <p:sldId id="361" r:id="rId8"/>
    <p:sldId id="362" r:id="rId9"/>
    <p:sldId id="363" r:id="rId10"/>
    <p:sldId id="35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516" autoAdjust="0"/>
  </p:normalViewPr>
  <p:slideViewPr>
    <p:cSldViewPr>
      <p:cViewPr varScale="1">
        <p:scale>
          <a:sx n="90" d="100"/>
          <a:sy n="90" d="100"/>
        </p:scale>
        <p:origin x="-2244" y="-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AA5E9-DF88-48C2-88AB-2F6C01117E42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A1107-37F6-4CAD-B4AE-717BB0CAE3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6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1107-37F6-4CAD-B4AE-717BB0CAE3D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1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708FC-1659-4029-853F-A7F3E56760D3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1B08-D8F1-4FAB-97AE-03FB638DD6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38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708FC-1659-4029-853F-A7F3E56760D3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1B08-D8F1-4FAB-97AE-03FB638DD6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44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708FC-1659-4029-853F-A7F3E56760D3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1B08-D8F1-4FAB-97AE-03FB638DD6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38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708FC-1659-4029-853F-A7F3E56760D3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1B08-D8F1-4FAB-97AE-03FB638DD6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68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708FC-1659-4029-853F-A7F3E56760D3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1B08-D8F1-4FAB-97AE-03FB638DD6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56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708FC-1659-4029-853F-A7F3E56760D3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1B08-D8F1-4FAB-97AE-03FB638DD6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320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708FC-1659-4029-853F-A7F3E56760D3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1B08-D8F1-4FAB-97AE-03FB638DD6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48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708FC-1659-4029-853F-A7F3E56760D3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1B08-D8F1-4FAB-97AE-03FB638DD6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68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708FC-1659-4029-853F-A7F3E56760D3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1B08-D8F1-4FAB-97AE-03FB638DD6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7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708FC-1659-4029-853F-A7F3E56760D3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1B08-D8F1-4FAB-97AE-03FB638DD6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692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708FC-1659-4029-853F-A7F3E56760D3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1B08-D8F1-4FAB-97AE-03FB638DD6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9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708FC-1659-4029-853F-A7F3E56760D3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D1B08-D8F1-4FAB-97AE-03FB638DD6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87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>
          <a:xfrm>
            <a:off x="3071812" y="0"/>
            <a:ext cx="6090047" cy="6902648"/>
          </a:xfrm>
          <a:solidFill>
            <a:schemeClr val="accent1"/>
          </a:solidFill>
        </p:spPr>
        <p:txBody>
          <a:bodyPr anchor="t"/>
          <a:lstStyle/>
          <a:p>
            <a:pPr>
              <a:tabLst>
                <a:tab pos="830431" algn="l"/>
              </a:tabLst>
            </a:pPr>
            <a:r>
              <a:rPr lang="en-US" sz="3400" dirty="0">
                <a:solidFill>
                  <a:srgbClr val="FFFFFF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rPr>
              <a:t/>
            </a:r>
            <a:br>
              <a:rPr lang="en-US" sz="3400" dirty="0">
                <a:solidFill>
                  <a:srgbClr val="FFFFFF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rPr>
            </a:br>
            <a:r>
              <a:rPr lang="en-US" sz="3400" dirty="0">
                <a:solidFill>
                  <a:srgbClr val="FFFFFF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rPr>
              <a:t/>
            </a:r>
            <a:br>
              <a:rPr lang="en-US" sz="3400" dirty="0">
                <a:solidFill>
                  <a:srgbClr val="FFFFFF"/>
                </a:solidFill>
                <a:latin typeface="Times New Roman Bold" charset="0"/>
                <a:ea typeface="ヒラギノ明朝 ProN W6" charset="0"/>
                <a:cs typeface="ヒラギノ明朝 ProN W6" charset="0"/>
                <a:sym typeface="Times New Roman Bold" charset="0"/>
              </a:rPr>
            </a:br>
            <a:r>
              <a:rPr lang="en-US" sz="3400" dirty="0">
                <a:solidFill>
                  <a:srgbClr val="FFFFFF"/>
                </a:solidFill>
                <a:latin typeface="Arial Narrow Bold" charset="0"/>
                <a:ea typeface="ヒラギノ角ゴ ProN W6" charset="0"/>
                <a:cs typeface="ヒラギノ角ゴ ProN W6" charset="0"/>
                <a:sym typeface="Arial Narrow Bold" charset="0"/>
              </a:rPr>
              <a:t/>
            </a:r>
            <a:br>
              <a:rPr lang="en-US" sz="3400" dirty="0">
                <a:solidFill>
                  <a:srgbClr val="FFFFFF"/>
                </a:solidFill>
                <a:latin typeface="Arial Narrow Bold" charset="0"/>
                <a:ea typeface="ヒラギノ角ゴ ProN W6" charset="0"/>
                <a:cs typeface="ヒラギノ角ゴ ProN W6" charset="0"/>
                <a:sym typeface="Arial Narrow Bold" charset="0"/>
              </a:rPr>
            </a:br>
            <a:r>
              <a:rPr lang="en-US" sz="3400" dirty="0" smtClean="0">
                <a:solidFill>
                  <a:schemeClr val="bg1"/>
                </a:solidFill>
                <a:latin typeface="Arial Narrow Bold" charset="0"/>
                <a:ea typeface="ヒラギノ角ゴ ProN W6" charset="0"/>
                <a:cs typeface="ヒラギノ角ゴ ProN W6" charset="0"/>
                <a:sym typeface="Arial Narrow Bold" charset="0"/>
              </a:rPr>
              <a:t>Gender Equality, the SDGs and Small Islands Developing States</a:t>
            </a:r>
            <a:endParaRPr lang="en-US" sz="3400" dirty="0">
              <a:solidFill>
                <a:srgbClr val="FFFFFF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-19816" y="0"/>
            <a:ext cx="3080742" cy="691157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830431" algn="l"/>
              </a:tabLst>
            </a:pPr>
            <a:endParaRPr lang="en-US" sz="3400" dirty="0">
              <a:solidFill>
                <a:srgbClr val="FFFFFF"/>
              </a:solidFill>
              <a:latin typeface="Times New Roman" charset="0"/>
              <a:cs typeface="Times New Roman" charset="0"/>
              <a:sym typeface="Times New Roman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Arial Narrow" charset="0"/>
                <a:sym typeface="Arial Narrow" charset="0"/>
              </a:rPr>
              <a:t/>
            </a:r>
            <a:br>
              <a:rPr lang="en-US" sz="2400" dirty="0">
                <a:solidFill>
                  <a:srgbClr val="FFFFFF"/>
                </a:solidFill>
                <a:latin typeface="Arial Narrow" charset="0"/>
                <a:sym typeface="Arial Narrow" charset="0"/>
              </a:rPr>
            </a:br>
            <a:r>
              <a:rPr lang="en-US" sz="2400" dirty="0">
                <a:solidFill>
                  <a:srgbClr val="FFFFFF"/>
                </a:solidFill>
                <a:latin typeface="Arial Narrow" charset="0"/>
                <a:sym typeface="Arial Narrow" charset="0"/>
              </a:rPr>
              <a:t/>
            </a:r>
            <a:br>
              <a:rPr lang="en-US" sz="2400" dirty="0">
                <a:solidFill>
                  <a:srgbClr val="FFFFFF"/>
                </a:solidFill>
                <a:latin typeface="Arial Narrow" charset="0"/>
                <a:sym typeface="Arial Narrow" charset="0"/>
              </a:rPr>
            </a:br>
            <a:endParaRPr lang="en-US" sz="3400" dirty="0">
              <a:solidFill>
                <a:srgbClr val="FFFFFF"/>
              </a:solidFill>
              <a:latin typeface="Times New Roman Bold" charset="0"/>
              <a:cs typeface="Times New Roman Bold" charset="0"/>
              <a:sym typeface="Times New Roman Bold" charset="0"/>
            </a:endParaRP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2365"/>
            <a:ext cx="3071813" cy="141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Line 4"/>
          <p:cNvSpPr>
            <a:spLocks noChangeShapeType="1"/>
          </p:cNvSpPr>
          <p:nvPr/>
        </p:nvSpPr>
        <p:spPr bwMode="auto">
          <a:xfrm flipH="1">
            <a:off x="3099719" y="0"/>
            <a:ext cx="14510" cy="6875859"/>
          </a:xfrm>
          <a:prstGeom prst="line">
            <a:avLst/>
          </a:prstGeom>
          <a:noFill/>
          <a:ln w="127000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38918" name="Line 5"/>
          <p:cNvSpPr>
            <a:spLocks noChangeShapeType="1"/>
          </p:cNvSpPr>
          <p:nvPr/>
        </p:nvSpPr>
        <p:spPr bwMode="auto">
          <a:xfrm>
            <a:off x="-151804" y="6054328"/>
            <a:ext cx="9308083" cy="0"/>
          </a:xfrm>
          <a:prstGeom prst="line">
            <a:avLst/>
          </a:prstGeom>
          <a:noFill/>
          <a:ln w="127000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3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60" y="104107"/>
            <a:ext cx="4663440" cy="660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4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>
          <a:xfrm>
            <a:off x="116086" y="178594"/>
            <a:ext cx="8795742" cy="973336"/>
          </a:xfrm>
          <a:solidFill>
            <a:schemeClr val="accent1"/>
          </a:solidFill>
        </p:spPr>
        <p:txBody>
          <a:bodyPr rIns="64291">
            <a:normAutofit/>
          </a:bodyPr>
          <a:lstStyle/>
          <a:p>
            <a:pPr marL="63622"/>
            <a:r>
              <a:rPr lang="en-US" sz="3200" dirty="0" smtClean="0">
                <a:solidFill>
                  <a:srgbClr val="00B0F0"/>
                </a:solidFill>
                <a:latin typeface="Arial Narrow" charset="0"/>
                <a:sym typeface="Arial Narrow" charset="0"/>
              </a:rPr>
              <a:t>The SDGs</a:t>
            </a:r>
            <a:endParaRPr lang="en-US" sz="3200" dirty="0">
              <a:solidFill>
                <a:srgbClr val="00B0F0"/>
              </a:solidFill>
              <a:latin typeface="Arial Narrow" charset="0"/>
              <a:sym typeface="Arial Narrow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8" y="1600200"/>
            <a:ext cx="887767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2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>
          <a:xfrm>
            <a:off x="116086" y="178594"/>
            <a:ext cx="8795742" cy="973336"/>
          </a:xfrm>
          <a:solidFill>
            <a:schemeClr val="accent1"/>
          </a:solidFill>
        </p:spPr>
        <p:txBody>
          <a:bodyPr rIns="64291">
            <a:norm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TARGETS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086" y="1169789"/>
            <a:ext cx="8795742" cy="5383411"/>
          </a:xfrm>
          <a:noFill/>
          <a:extLst/>
        </p:spPr>
        <p:txBody>
          <a:bodyPr lIns="116082" tIns="116082" rIns="116082" bIns="116082" numCol="1" anchor="t">
            <a:normAutofit/>
          </a:bodyPr>
          <a:lstStyle/>
          <a:p>
            <a:r>
              <a:rPr lang="en-US" sz="1800" dirty="0" smtClean="0"/>
              <a:t>Goal </a:t>
            </a:r>
            <a:r>
              <a:rPr lang="en-US" sz="1800" dirty="0"/>
              <a:t>5 includes 9 key targets, 6 substantive and 3 on means of implementation. Strong focus on transformative change.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5.1 gives substance to CEDAW through a key indicator on ending all forms of discrimination against women and girls.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 5.2 and 5.3 deal with serious violations of women’s and girl’s rights – all forms of violence including trafficking and sexual and other types of exploitation; child, early and forced marriage, and FGM.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5.4 introduces for the first time a focus on recognition of unpaid care work.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5.5 and 5.6 deal with realization of right to full and effective participation in decision-making, and universal access to SRHRR – in line with Cairo and </a:t>
            </a:r>
            <a:r>
              <a:rPr lang="en-US" sz="1800" dirty="0" err="1"/>
              <a:t>BPfA</a:t>
            </a:r>
            <a:r>
              <a:rPr lang="en-US" sz="1800" dirty="0"/>
              <a:t>.</a:t>
            </a:r>
          </a:p>
          <a:p>
            <a:r>
              <a:rPr lang="en-US" sz="1800" dirty="0"/>
              <a:t>Means of Implementation targets include women’s equal right to economic resources; access to ICT; and an enabling legislative and policy environment for gender equality and women’s empowerment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15000"/>
            <a:ext cx="199084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393651"/>
            <a:ext cx="819808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1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93651"/>
            <a:ext cx="819808" cy="1188720"/>
          </a:xfrm>
          <a:prstGeom prst="rect">
            <a:avLst/>
          </a:prstGeom>
        </p:spPr>
      </p:pic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>
          <a:xfrm>
            <a:off x="116086" y="178594"/>
            <a:ext cx="8795742" cy="973336"/>
          </a:xfrm>
          <a:solidFill>
            <a:schemeClr val="accent1"/>
          </a:solidFill>
        </p:spPr>
        <p:txBody>
          <a:bodyPr rIns="64291">
            <a:norm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TARGETS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086" y="1151930"/>
            <a:ext cx="8795742" cy="5383411"/>
          </a:xfrm>
          <a:noFill/>
          <a:extLst/>
        </p:spPr>
        <p:txBody>
          <a:bodyPr lIns="116082" tIns="116082" rIns="116082" bIns="116082" numCol="1" anchor="t">
            <a:normAutofit/>
          </a:bodyPr>
          <a:lstStyle/>
          <a:p>
            <a:r>
              <a:rPr lang="en-US" sz="1600" dirty="0" smtClean="0"/>
              <a:t>Key </a:t>
            </a:r>
            <a:r>
              <a:rPr lang="en-US" sz="1600" dirty="0"/>
              <a:t>gender sensitive targets included under other Goals. For example: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Goal 1 (Poverty): Target 1.4 Equal rights to economic resources, access to basic services, ownership and control over land and other forms of property, inheritance, natural resources, new technology, micro-finance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Goal 3 (Health): Target 3.1 reduce global maternal mortality ratio to less than 70 per 100,000 live births; Target 3.7 ensure universal access to SRH services and integration of reproductive health into national strategies and programmes;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Goal 4 (Education): Target 4.5 eliminate gender disparities in education and ensure equal access to all levels of education and vocational training…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Goal 8 (Growth and Decent Work): Target 8.5 By 2030, achieve full and productive employment and decent work for all women and men…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Goal 11 (Cities and Human Settlements): Target 11.7 by 2030 provide universal access to safe, inclusive, accessible, green and public spaces in particular for women and children, older persons and persons with disabilities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Goal 16 (Peaceful and Inclusive Societies): Target 16.1 Significantly reduce all forms of violence and related deaths everywhere.</a:t>
            </a: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15000"/>
            <a:ext cx="199084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72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>
          <a:xfrm>
            <a:off x="116086" y="178594"/>
            <a:ext cx="8795742" cy="973336"/>
          </a:xfrm>
          <a:solidFill>
            <a:schemeClr val="accent1"/>
          </a:solidFill>
        </p:spPr>
        <p:txBody>
          <a:bodyPr rIns="64291">
            <a:norm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TARGETS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086" y="1151930"/>
            <a:ext cx="8795742" cy="5383411"/>
          </a:xfrm>
          <a:noFill/>
          <a:extLst/>
        </p:spPr>
        <p:txBody>
          <a:bodyPr lIns="116082" tIns="116082" rIns="116082" bIns="116082" numCol="1" anchor="t">
            <a:normAutofit/>
          </a:bodyPr>
          <a:lstStyle/>
          <a:p>
            <a:pPr marL="0" indent="0">
              <a:buNone/>
            </a:pPr>
            <a:endParaRPr lang="en-US" sz="29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dirty="0"/>
              <a:t>Recognition that many ‘environmental’ goals have a gender dimension, with focus on women’s access to land, water, sanitation and energy in related targets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endParaRPr lang="en-US" sz="1600" dirty="0"/>
          </a:p>
          <a:p>
            <a:pPr marL="0" indent="0"/>
            <a:r>
              <a:rPr lang="en-US" sz="1600" b="1" dirty="0"/>
              <a:t>Means of Implementation</a:t>
            </a:r>
          </a:p>
          <a:p>
            <a:pPr marL="285750" indent="-285750"/>
            <a:r>
              <a:rPr lang="en-US" sz="1600" dirty="0"/>
              <a:t>In addition to the three specific targets under Goal 5, other relevant MOI targets, e.g.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/>
              <a:t>Target 1.b – gender sensitive development strategies;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/>
              <a:t>Target 4.a education facilities that are child, disability and gender sensitive – and safe, </a:t>
            </a:r>
            <a:r>
              <a:rPr lang="en-US" sz="1600" dirty="0" smtClean="0"/>
              <a:t>non-violent </a:t>
            </a:r>
            <a:r>
              <a:rPr lang="en-US" sz="1600" dirty="0"/>
              <a:t>and inclusive. 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/>
              <a:t>Target 16.b – non-discriminatory laws and policies for sustainability.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/>
              <a:t>Target 17.18 – disaggregation of data by </a:t>
            </a:r>
            <a:r>
              <a:rPr lang="en-US" sz="1600" i="1" dirty="0"/>
              <a:t>“income, gender, age, race, ethnicity, migratory status, disability, geographic location and other characteristics relevant in national contexts”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15000"/>
            <a:ext cx="199084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393651"/>
            <a:ext cx="819808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5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15000"/>
            <a:ext cx="199084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393651"/>
            <a:ext cx="819808" cy="1188720"/>
          </a:xfrm>
          <a:prstGeom prst="rect">
            <a:avLst/>
          </a:prstGeom>
        </p:spPr>
      </p:pic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28510"/>
              </p:ext>
            </p:extLst>
          </p:nvPr>
        </p:nvGraphicFramePr>
        <p:xfrm>
          <a:off x="1124608" y="1219200"/>
          <a:ext cx="6777038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519"/>
                <a:gridCol w="33885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SDGs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SAMOA Pathway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Goal 1</a:t>
                      </a:r>
                    </a:p>
                    <a:p>
                      <a:pPr algn="l"/>
                      <a:r>
                        <a:rPr lang="en-US" sz="1600" dirty="0" smtClean="0"/>
                        <a:t>End poverty in all its forms everywhere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7719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u="sng" dirty="0" smtClean="0"/>
                        <a:t>Preamble</a:t>
                      </a:r>
                      <a:r>
                        <a:rPr lang="en-US" sz="1400" dirty="0" smtClean="0"/>
                        <a:t> (paragraph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6)</a:t>
                      </a:r>
                    </a:p>
                    <a:p>
                      <a:pPr marL="37719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u="sng" dirty="0" smtClean="0"/>
                        <a:t>Sustained</a:t>
                      </a:r>
                      <a:r>
                        <a:rPr lang="en-US" sz="1400" u="sng" baseline="0" dirty="0" smtClean="0"/>
                        <a:t> and Sustainable Econ Growth (</a:t>
                      </a:r>
                      <a:r>
                        <a:rPr lang="en-US" sz="1400" u="sng" baseline="0" dirty="0" err="1" smtClean="0"/>
                        <a:t>paras</a:t>
                      </a:r>
                      <a:r>
                        <a:rPr lang="en-US" sz="1400" u="sng" baseline="0" dirty="0" smtClean="0"/>
                        <a:t> 23-27)</a:t>
                      </a:r>
                      <a:endParaRPr lang="en-US" sz="1400" u="sng" dirty="0" smtClean="0"/>
                    </a:p>
                    <a:p>
                      <a:pPr marL="37719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u="sng" dirty="0" smtClean="0"/>
                        <a:t>Social</a:t>
                      </a:r>
                      <a:r>
                        <a:rPr lang="en-US" sz="1400" u="sng" baseline="0" dirty="0" smtClean="0"/>
                        <a:t> Development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paragraph 79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Goal 2</a:t>
                      </a:r>
                    </a:p>
                    <a:p>
                      <a:pPr algn="l"/>
                      <a:r>
                        <a:rPr lang="en-US" sz="1600" dirty="0" smtClean="0"/>
                        <a:t>End hunger,</a:t>
                      </a:r>
                      <a:r>
                        <a:rPr lang="en-US" sz="1600" baseline="0" dirty="0" smtClean="0"/>
                        <a:t> achieve food security and improved nutrition and promote sustainable agriculture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u="sng" dirty="0" smtClean="0"/>
                        <a:t>Food</a:t>
                      </a:r>
                      <a:r>
                        <a:rPr lang="en-US" sz="1400" u="sng" baseline="0" dirty="0" smtClean="0"/>
                        <a:t> security and nutrition</a:t>
                      </a:r>
                      <a:br>
                        <a:rPr lang="en-US" sz="1400" u="sng" baseline="0" dirty="0" smtClean="0"/>
                      </a:br>
                      <a:r>
                        <a:rPr lang="en-US" sz="1400" u="none" baseline="0" dirty="0" smtClean="0"/>
                        <a:t>p</a:t>
                      </a:r>
                      <a:r>
                        <a:rPr lang="en-US" sz="1400" dirty="0" smtClean="0"/>
                        <a:t>aragraph 59 to 63</a:t>
                      </a:r>
                      <a:endParaRPr lang="en-US" sz="1400" u="sng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Goal 3</a:t>
                      </a:r>
                    </a:p>
                    <a:p>
                      <a:pPr algn="l"/>
                      <a:r>
                        <a:rPr lang="en-US" sz="1600" dirty="0" smtClean="0"/>
                        <a:t>Ensure</a:t>
                      </a:r>
                      <a:r>
                        <a:rPr lang="en-US" sz="1600" baseline="0" dirty="0" smtClean="0"/>
                        <a:t> healthy lives and promote well-being for all at all stages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u="sng" dirty="0" smtClean="0"/>
                        <a:t>Health and non-communicable diseases</a:t>
                      </a:r>
                      <a:br>
                        <a:rPr lang="en-US" sz="1400" u="sng" dirty="0" smtClean="0"/>
                      </a:br>
                      <a:r>
                        <a:rPr lang="en-US" sz="1400" u="none" dirty="0" smtClean="0"/>
                        <a:t>p</a:t>
                      </a:r>
                      <a:r>
                        <a:rPr lang="en-US" sz="1400" dirty="0" smtClean="0"/>
                        <a:t>aragraph 72 to 75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14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615045"/>
              </p:ext>
            </p:extLst>
          </p:nvPr>
        </p:nvGraphicFramePr>
        <p:xfrm>
          <a:off x="781877" y="914400"/>
          <a:ext cx="7811756" cy="4674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878"/>
                <a:gridCol w="3905878"/>
              </a:tblGrid>
              <a:tr h="321916">
                <a:tc>
                  <a:txBody>
                    <a:bodyPr/>
                    <a:lstStyle/>
                    <a:p>
                      <a:r>
                        <a:rPr lang="en-US" dirty="0" smtClean="0"/>
                        <a:t>SDGs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SAMOA Pathway</a:t>
                      </a:r>
                      <a:endParaRPr lang="en-US" dirty="0"/>
                    </a:p>
                  </a:txBody>
                  <a:tcPr/>
                </a:tc>
              </a:tr>
              <a:tr h="65076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Goal 4</a:t>
                      </a:r>
                    </a:p>
                    <a:p>
                      <a:pPr algn="l"/>
                      <a:r>
                        <a:rPr lang="en-US" sz="1600" dirty="0" smtClean="0"/>
                        <a:t>Inclusive and equitable quality education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u="sng" dirty="0" smtClean="0"/>
                        <a:t>Social</a:t>
                      </a:r>
                      <a:r>
                        <a:rPr lang="en-US" sz="1400" u="sng" baseline="0" dirty="0" smtClean="0"/>
                        <a:t> Development - education </a:t>
                      </a:r>
                      <a:r>
                        <a:rPr lang="en-US" sz="1400" baseline="0" dirty="0" smtClean="0"/>
                        <a:t/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p</a:t>
                      </a:r>
                      <a:r>
                        <a:rPr lang="en-US" sz="1400" dirty="0" smtClean="0"/>
                        <a:t>aragraph 87, 88</a:t>
                      </a:r>
                      <a:endParaRPr lang="en-GB" sz="1400" dirty="0"/>
                    </a:p>
                  </a:txBody>
                  <a:tcPr/>
                </a:tc>
              </a:tr>
              <a:tr h="75113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Goal 5</a:t>
                      </a:r>
                    </a:p>
                    <a:p>
                      <a:pPr algn="l"/>
                      <a:r>
                        <a:rPr lang="en-US" sz="1600" b="0" dirty="0" smtClean="0"/>
                        <a:t>Gender equality and empower all women and girls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u="sng" dirty="0" smtClean="0"/>
                        <a:t>Gender equality</a:t>
                      </a:r>
                      <a:r>
                        <a:rPr lang="en-US" sz="1400" u="sng" baseline="0" dirty="0" smtClean="0"/>
                        <a:t> and women’s empowerment</a:t>
                      </a:r>
                      <a:br>
                        <a:rPr lang="en-US" sz="1400" u="sng" baseline="0" dirty="0" smtClean="0"/>
                      </a:br>
                      <a:r>
                        <a:rPr lang="en-US" sz="1400" u="none" baseline="0" dirty="0" smtClean="0"/>
                        <a:t>p</a:t>
                      </a:r>
                      <a:r>
                        <a:rPr lang="en-US" sz="1400" dirty="0" smtClean="0"/>
                        <a:t>aragraph 76, 77</a:t>
                      </a:r>
                      <a:endParaRPr lang="en-GB" sz="1400" dirty="0"/>
                    </a:p>
                  </a:txBody>
                  <a:tcPr/>
                </a:tc>
              </a:tr>
              <a:tr h="88526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Goal 6</a:t>
                      </a:r>
                    </a:p>
                    <a:p>
                      <a:pPr algn="l"/>
                      <a:r>
                        <a:rPr lang="en-US" sz="1600" b="0" baseline="0" dirty="0" smtClean="0"/>
                        <a:t>Water and sanitation for all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u="sng" dirty="0" smtClean="0"/>
                        <a:t>Water and sanitation</a:t>
                      </a:r>
                      <a:br>
                        <a:rPr lang="en-US" sz="1400" u="sng" dirty="0" smtClean="0"/>
                      </a:br>
                      <a:r>
                        <a:rPr lang="en-US" sz="1400" u="none" dirty="0" smtClean="0"/>
                        <a:t>paragraph 64, 65</a:t>
                      </a:r>
                      <a:endParaRPr lang="en-US" sz="1400" u="sng" dirty="0" smtClean="0"/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 </a:t>
                      </a:r>
                      <a:endParaRPr lang="en-GB" sz="1600" dirty="0"/>
                    </a:p>
                  </a:txBody>
                  <a:tcPr/>
                </a:tc>
              </a:tr>
              <a:tr h="75113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Goal 7</a:t>
                      </a:r>
                    </a:p>
                    <a:p>
                      <a:pPr algn="l"/>
                      <a:r>
                        <a:rPr lang="en-US" sz="1600" b="0" dirty="0" smtClean="0"/>
                        <a:t>Access to affordable,</a:t>
                      </a:r>
                      <a:r>
                        <a:rPr lang="en-US" sz="1600" b="0" baseline="0" dirty="0" smtClean="0"/>
                        <a:t> reliable, sustainable and modern energy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u="sng" dirty="0" smtClean="0"/>
                        <a:t>Sustainable Energy</a:t>
                      </a:r>
                      <a:br>
                        <a:rPr lang="en-US" sz="1400" u="sng" dirty="0" smtClean="0"/>
                      </a:br>
                      <a:r>
                        <a:rPr lang="en-US" sz="1400" dirty="0" smtClean="0"/>
                        <a:t>paragraph 47 to 50 </a:t>
                      </a:r>
                      <a:endParaRPr lang="en-GB" sz="1400" dirty="0"/>
                    </a:p>
                  </a:txBody>
                  <a:tcPr/>
                </a:tc>
              </a:tr>
              <a:tr h="83161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Goal 8</a:t>
                      </a:r>
                    </a:p>
                    <a:p>
                      <a:pPr algn="l"/>
                      <a:r>
                        <a:rPr lang="en-US" sz="1600" dirty="0" smtClean="0">
                          <a:effectLst/>
                        </a:rPr>
                        <a:t>Promote sustained, sustainable economic growth, 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u="sng" dirty="0" smtClean="0"/>
                        <a:t>Sustained and sustainable, inclusive and equitable economic growth with decent work for all</a:t>
                      </a:r>
                      <a:br>
                        <a:rPr lang="en-US" sz="1400" u="sng" dirty="0" smtClean="0"/>
                      </a:br>
                      <a:r>
                        <a:rPr lang="en-US" sz="1400" u="none" dirty="0" smtClean="0"/>
                        <a:t>p</a:t>
                      </a:r>
                      <a:r>
                        <a:rPr lang="en-US" sz="1400" dirty="0" smtClean="0"/>
                        <a:t>aragraph</a:t>
                      </a:r>
                      <a:r>
                        <a:rPr lang="en-US" sz="1400" baseline="0" dirty="0" smtClean="0"/>
                        <a:t> 23 to 30 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55" y="5902569"/>
            <a:ext cx="630622" cy="91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91200"/>
            <a:ext cx="199084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30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55" y="5902569"/>
            <a:ext cx="630622" cy="914400"/>
          </a:xfrm>
          <a:prstGeom prst="rect">
            <a:avLst/>
          </a:prstGeom>
        </p:spPr>
      </p:pic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931910"/>
              </p:ext>
            </p:extLst>
          </p:nvPr>
        </p:nvGraphicFramePr>
        <p:xfrm>
          <a:off x="457200" y="304800"/>
          <a:ext cx="7891796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5898"/>
                <a:gridCol w="3945898"/>
              </a:tblGrid>
              <a:tr h="334133">
                <a:tc>
                  <a:txBody>
                    <a:bodyPr/>
                    <a:lstStyle/>
                    <a:p>
                      <a:r>
                        <a:rPr lang="en-US" dirty="0" smtClean="0"/>
                        <a:t>SDGs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SAMOA Pathway</a:t>
                      </a:r>
                      <a:endParaRPr lang="en-US" dirty="0"/>
                    </a:p>
                  </a:txBody>
                  <a:tcPr/>
                </a:tc>
              </a:tr>
              <a:tr h="8347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Goal 9</a:t>
                      </a:r>
                    </a:p>
                    <a:p>
                      <a:pPr algn="l"/>
                      <a:r>
                        <a:rPr lang="en-US" sz="1600" dirty="0" smtClean="0">
                          <a:effectLst/>
                        </a:rPr>
                        <a:t>Infrastructure and industrialization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400" u="sng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Sustained and sustainable, inclusive and equitable economic growth with decent work for all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/>
                      </a:r>
                      <a:b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lang="en-US" sz="1400" dirty="0" smtClean="0"/>
                        <a:t>paragraph 27.c</a:t>
                      </a:r>
                      <a:endParaRPr lang="en-GB" sz="1400" dirty="0"/>
                    </a:p>
                  </a:txBody>
                  <a:tcPr/>
                </a:tc>
              </a:tr>
              <a:tr h="8465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Goal 10</a:t>
                      </a:r>
                    </a:p>
                    <a:p>
                      <a:pPr algn="l"/>
                      <a:r>
                        <a:rPr lang="en-US" sz="1600" dirty="0" smtClean="0">
                          <a:effectLst/>
                        </a:rPr>
                        <a:t>Reduce inequality within and among countries 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u="sng" dirty="0" smtClean="0"/>
                        <a:t>Preamble </a:t>
                      </a:r>
                      <a:br>
                        <a:rPr lang="en-US" sz="1400" u="sng" dirty="0" smtClean="0"/>
                      </a:br>
                      <a:r>
                        <a:rPr lang="en-US" sz="1400" u="none" dirty="0" smtClean="0"/>
                        <a:t>paragraph</a:t>
                      </a:r>
                      <a:r>
                        <a:rPr lang="en-US" sz="1400" u="none" baseline="0" dirty="0" smtClean="0"/>
                        <a:t> </a:t>
                      </a:r>
                      <a:r>
                        <a:rPr lang="en-US" sz="1400" u="none" dirty="0" smtClean="0"/>
                        <a:t>7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u="sng" dirty="0" smtClean="0"/>
                        <a:t>Gender equality and women’s empowerment</a:t>
                      </a:r>
                      <a:br>
                        <a:rPr lang="en-US" sz="1400" u="sng" dirty="0" smtClean="0"/>
                      </a:br>
                      <a:r>
                        <a:rPr lang="en-US" sz="1400" u="none" dirty="0" smtClean="0"/>
                        <a:t>paragraph</a:t>
                      </a:r>
                      <a:r>
                        <a:rPr lang="en-US" sz="1400" u="none" baseline="0" dirty="0" smtClean="0"/>
                        <a:t> 77 h </a:t>
                      </a:r>
                      <a:endParaRPr lang="en-US" sz="1400" u="sng" dirty="0" smtClean="0"/>
                    </a:p>
                  </a:txBody>
                  <a:tcPr/>
                </a:tc>
              </a:tr>
              <a:tr h="14002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Goal 11</a:t>
                      </a:r>
                    </a:p>
                    <a:p>
                      <a:pPr algn="l"/>
                      <a:r>
                        <a:rPr lang="en-US" sz="1600" dirty="0" smtClean="0">
                          <a:effectLst/>
                        </a:rPr>
                        <a:t>Make cities and human settlements inclusive, safe, resilient and sustainable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u="sng" dirty="0" smtClean="0"/>
                        <a:t>Disaster risk</a:t>
                      </a:r>
                      <a:r>
                        <a:rPr lang="en-US" sz="1400" u="sng" baseline="0" dirty="0" smtClean="0"/>
                        <a:t> reduction</a:t>
                      </a:r>
                      <a:br>
                        <a:rPr lang="en-US" sz="1400" u="sng" baseline="0" dirty="0" smtClean="0"/>
                      </a:br>
                      <a:r>
                        <a:rPr lang="en-US" sz="1400" u="none" baseline="0" dirty="0" smtClean="0"/>
                        <a:t>p</a:t>
                      </a:r>
                      <a:r>
                        <a:rPr lang="en-US" sz="1400" dirty="0" smtClean="0"/>
                        <a:t>aragraph 51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u="sng" dirty="0" smtClean="0"/>
                        <a:t>Sustainable transportation</a:t>
                      </a:r>
                      <a:br>
                        <a:rPr lang="en-US" sz="1400" u="sng" dirty="0" smtClean="0"/>
                      </a:br>
                      <a:r>
                        <a:rPr lang="en-US" sz="1400" u="none" dirty="0" smtClean="0"/>
                        <a:t>paragraph 66, 67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u="sng" dirty="0" smtClean="0"/>
                        <a:t>Management of chemicals and waste, including hazardous waste</a:t>
                      </a:r>
                      <a:r>
                        <a:rPr lang="en-US" sz="1400" u="none" dirty="0" smtClean="0"/>
                        <a:t/>
                      </a:r>
                      <a:br>
                        <a:rPr lang="en-US" sz="1400" u="none" dirty="0" smtClean="0"/>
                      </a:br>
                      <a:r>
                        <a:rPr lang="en-US" sz="1400" u="none" dirty="0" smtClean="0"/>
                        <a:t>paragraph 70</a:t>
                      </a:r>
                      <a:endParaRPr lang="en-US" sz="1400" b="0" u="none" dirty="0" smtClean="0"/>
                    </a:p>
                  </a:txBody>
                  <a:tcPr/>
                </a:tc>
              </a:tr>
              <a:tr h="8347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Goal 12</a:t>
                      </a:r>
                    </a:p>
                    <a:p>
                      <a:pPr algn="l"/>
                      <a:r>
                        <a:rPr lang="en-US" sz="1600" dirty="0" smtClean="0">
                          <a:effectLst/>
                        </a:rPr>
                        <a:t>Ensure sustainable consumption and production patterns </a:t>
                      </a:r>
                      <a:endParaRPr lang="en-US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u="sng" dirty="0" smtClean="0"/>
                        <a:t>Water and sanitation</a:t>
                      </a:r>
                      <a:br>
                        <a:rPr lang="en-US" sz="1400" u="sng" dirty="0" smtClean="0"/>
                      </a:br>
                      <a:r>
                        <a:rPr lang="en-US" sz="1400" u="none" dirty="0" smtClean="0"/>
                        <a:t>p</a:t>
                      </a:r>
                      <a:r>
                        <a:rPr lang="en-US" sz="1400" dirty="0" smtClean="0"/>
                        <a:t>aragraph 65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u="sng" dirty="0" smtClean="0"/>
                        <a:t>Sustainable consumption and production 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paragraph 68, 69</a:t>
                      </a:r>
                      <a:endParaRPr lang="en-GB" sz="1400" dirty="0"/>
                    </a:p>
                  </a:txBody>
                  <a:tcPr/>
                </a:tc>
              </a:tr>
              <a:tr h="7539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Goal 13</a:t>
                      </a:r>
                    </a:p>
                    <a:p>
                      <a:pPr algn="l"/>
                      <a:r>
                        <a:rPr lang="en-US" sz="1600" dirty="0" smtClean="0">
                          <a:effectLst/>
                        </a:rPr>
                        <a:t>Take urgent action to combat climate change and its impacts</a:t>
                      </a:r>
                      <a:endParaRPr lang="en-US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u="sng" dirty="0" smtClean="0"/>
                        <a:t>Climate</a:t>
                      </a:r>
                      <a:r>
                        <a:rPr lang="en-US" sz="1400" u="sng" baseline="0" dirty="0" smtClean="0"/>
                        <a:t> change</a:t>
                      </a:r>
                      <a:br>
                        <a:rPr lang="en-US" sz="1400" u="sng" baseline="0" dirty="0" smtClean="0"/>
                      </a:br>
                      <a:r>
                        <a:rPr lang="en-US" sz="1400" dirty="0" smtClean="0"/>
                        <a:t>paragraph  31 to 46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91200"/>
            <a:ext cx="199084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89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55" y="5902569"/>
            <a:ext cx="630622" cy="91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91200"/>
            <a:ext cx="199084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333954"/>
              </p:ext>
            </p:extLst>
          </p:nvPr>
        </p:nvGraphicFramePr>
        <p:xfrm>
          <a:off x="1219200" y="914400"/>
          <a:ext cx="6777038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519"/>
                <a:gridCol w="33885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SDGs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SAMOA Pathway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Goal 14</a:t>
                      </a:r>
                    </a:p>
                    <a:p>
                      <a:pPr algn="l"/>
                      <a:r>
                        <a:rPr lang="en-US" sz="1600" dirty="0" smtClean="0">
                          <a:effectLst/>
                        </a:rPr>
                        <a:t>Conserve and sustainably use oceans, seas</a:t>
                      </a:r>
                      <a:endParaRPr lang="en-US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u="sng" dirty="0" smtClean="0"/>
                        <a:t>Oceans and seas</a:t>
                      </a:r>
                      <a:br>
                        <a:rPr lang="en-US" sz="1400" u="sng" dirty="0" smtClean="0"/>
                      </a:br>
                      <a:r>
                        <a:rPr lang="en-US" sz="1400" u="none" dirty="0" smtClean="0"/>
                        <a:t>p</a:t>
                      </a:r>
                      <a:r>
                        <a:rPr lang="en-US" sz="1400" dirty="0" smtClean="0"/>
                        <a:t>aragraph</a:t>
                      </a:r>
                      <a:r>
                        <a:rPr lang="en-US" sz="1400" baseline="0" dirty="0" smtClean="0"/>
                        <a:t> 53 to 58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Goal 15</a:t>
                      </a:r>
                    </a:p>
                    <a:p>
                      <a:pPr algn="l"/>
                      <a:r>
                        <a:rPr lang="en-US" sz="1600" dirty="0" smtClean="0">
                          <a:effectLst/>
                        </a:rPr>
                        <a:t>Protect, restore and promote sustainable use of terrestrial ecosystems, </a:t>
                      </a: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u="sng" dirty="0" smtClean="0"/>
                        <a:t>Biodiversity</a:t>
                      </a:r>
                      <a:br>
                        <a:rPr lang="en-US" sz="1400" u="sng" dirty="0" smtClean="0"/>
                      </a:br>
                      <a:r>
                        <a:rPr lang="en-US" sz="1400" u="none" dirty="0" smtClean="0"/>
                        <a:t>p</a:t>
                      </a:r>
                      <a:r>
                        <a:rPr lang="en-US" sz="1400" dirty="0" smtClean="0"/>
                        <a:t>aragraph 89 to 94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u="sng" dirty="0" smtClean="0"/>
                        <a:t>Invasive alien species</a:t>
                      </a:r>
                      <a:br>
                        <a:rPr lang="en-US" sz="1400" u="sng" dirty="0" smtClean="0"/>
                      </a:br>
                      <a:r>
                        <a:rPr lang="en-US" sz="1400" u="none" dirty="0" smtClean="0"/>
                        <a:t>paragraph</a:t>
                      </a:r>
                      <a:r>
                        <a:rPr lang="en-US" sz="1400" u="none" baseline="0" dirty="0" smtClean="0"/>
                        <a:t> 95</a:t>
                      </a:r>
                      <a:endParaRPr lang="en-US" sz="1400" u="none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Goal 16</a:t>
                      </a:r>
                    </a:p>
                    <a:p>
                      <a:pPr algn="l"/>
                      <a:r>
                        <a:rPr lang="en-US" sz="1600" dirty="0" smtClean="0">
                          <a:effectLst/>
                        </a:rPr>
                        <a:t>Promote peaceful and inclusive societies</a:t>
                      </a: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u="sng" dirty="0" smtClean="0"/>
                        <a:t>Social Development – promoting peaceful societies and safe communities </a:t>
                      </a:r>
                      <a:br>
                        <a:rPr lang="en-US" sz="1400" b="0" u="sng" dirty="0" smtClean="0"/>
                      </a:br>
                      <a:r>
                        <a:rPr lang="en-US" sz="1400" b="0" u="none" dirty="0" smtClean="0"/>
                        <a:t>p</a:t>
                      </a:r>
                      <a:r>
                        <a:rPr lang="en-US" sz="1400" b="0" dirty="0" smtClean="0"/>
                        <a:t>aragraph 83 to 86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Goal 17</a:t>
                      </a:r>
                    </a:p>
                    <a:p>
                      <a:pPr algn="l"/>
                      <a:r>
                        <a:rPr lang="en-US" sz="1600" dirty="0" smtClean="0">
                          <a:effectLst/>
                        </a:rPr>
                        <a:t>Strengthen the means of implementation</a:t>
                      </a: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u="sng" dirty="0" smtClean="0"/>
                        <a:t>Means of implementation, including partnerships</a:t>
                      </a:r>
                      <a:br>
                        <a:rPr lang="en-US" sz="1400" u="sng" dirty="0" smtClean="0"/>
                      </a:br>
                      <a:r>
                        <a:rPr lang="en-US" sz="1400" u="none" dirty="0" smtClean="0"/>
                        <a:t>p</a:t>
                      </a:r>
                      <a:r>
                        <a:rPr lang="en-US" sz="1400" dirty="0" smtClean="0"/>
                        <a:t>aragraph</a:t>
                      </a:r>
                      <a:r>
                        <a:rPr lang="en-US" sz="1400" baseline="0" dirty="0" smtClean="0"/>
                        <a:t> 96 to 120</a:t>
                      </a:r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44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1262</TotalTime>
  <Words>753</Words>
  <Application>Microsoft Office PowerPoint</Application>
  <PresentationFormat>On-screen Show (4:3)</PresentationFormat>
  <Paragraphs>100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 Gender Equality, the SDGs and Small Islands Developing States</vt:lpstr>
      <vt:lpstr>The SDGs</vt:lpstr>
      <vt:lpstr>TARGETS</vt:lpstr>
      <vt:lpstr>TARGETS</vt:lpstr>
      <vt:lpstr>TARGETS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CARIBBEAN FORUM  Gender Equality  and the  Post-2015  Development Agenda</dc:title>
  <dc:creator>Christine Arab</dc:creator>
  <cp:lastModifiedBy>Trybowsk, Mateusz</cp:lastModifiedBy>
  <cp:revision>61</cp:revision>
  <dcterms:created xsi:type="dcterms:W3CDTF">2013-08-21T22:52:34Z</dcterms:created>
  <dcterms:modified xsi:type="dcterms:W3CDTF">2016-11-09T22:45:53Z</dcterms:modified>
</cp:coreProperties>
</file>